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2.xml" ContentType="application/vnd.ms-office.chartstyle+xml"/>
  <Override PartName="/ppt/charts/colors2.xml" ContentType="application/vnd.ms-office.chartcolorstyle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333" r:id="rId5"/>
    <p:sldId id="334" r:id="rId6"/>
    <p:sldId id="277" r:id="rId7"/>
    <p:sldId id="283" r:id="rId8"/>
    <p:sldId id="307" r:id="rId9"/>
    <p:sldId id="304" r:id="rId10"/>
    <p:sldId id="305" r:id="rId11"/>
    <p:sldId id="296" r:id="rId12"/>
    <p:sldId id="257" r:id="rId13"/>
    <p:sldId id="303" r:id="rId14"/>
    <p:sldId id="300" r:id="rId15"/>
    <p:sldId id="301" r:id="rId16"/>
    <p:sldId id="309" r:id="rId17"/>
    <p:sldId id="310" r:id="rId18"/>
    <p:sldId id="311" r:id="rId19"/>
    <p:sldId id="313" r:id="rId20"/>
    <p:sldId id="314" r:id="rId21"/>
    <p:sldId id="316" r:id="rId22"/>
    <p:sldId id="331" r:id="rId23"/>
    <p:sldId id="315" r:id="rId24"/>
    <p:sldId id="317" r:id="rId25"/>
    <p:sldId id="318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9" r:id="rId34"/>
    <p:sldId id="328" r:id="rId35"/>
    <p:sldId id="332" r:id="rId36"/>
    <p:sldId id="336" r:id="rId37"/>
    <p:sldId id="337" r:id="rId38"/>
    <p:sldId id="335" r:id="rId3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047"/>
    <a:srgbClr val="0B2B41"/>
    <a:srgbClr val="114263"/>
    <a:srgbClr val="401918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5332" autoAdjust="0"/>
  </p:normalViewPr>
  <p:slideViewPr>
    <p:cSldViewPr snapToGrid="0">
      <p:cViewPr>
        <p:scale>
          <a:sx n="60" d="100"/>
          <a:sy n="60" d="100"/>
        </p:scale>
        <p:origin x="-1032" y="-306"/>
      </p:cViewPr>
      <p:guideLst>
        <p:guide orient="horz" pos="2160"/>
        <p:guide orient="horz" pos="432"/>
        <p:guide pos="3864"/>
        <p:guide pos="408"/>
        <p:guide pos="7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419"/>
              <a:t>Distribución de estudiantes según niveles de logro en los OA priorizados en Matemática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Hoja1!$A$9</c:f>
              <c:strCache>
                <c:ptCount val="1"/>
                <c:pt idx="0">
                  <c:v>Satisfactorio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Hoja1!$B$8:$I$8</c:f>
              <c:strCache>
                <c:ptCount val="8"/>
                <c:pt idx="0">
                  <c:v>3° básico</c:v>
                </c:pt>
                <c:pt idx="1">
                  <c:v>4° básico</c:v>
                </c:pt>
                <c:pt idx="2">
                  <c:v>5° básico</c:v>
                </c:pt>
                <c:pt idx="3">
                  <c:v>6° básicos</c:v>
                </c:pt>
                <c:pt idx="4">
                  <c:v>7° básico</c:v>
                </c:pt>
                <c:pt idx="5">
                  <c:v>8° básico</c:v>
                </c:pt>
                <c:pt idx="6">
                  <c:v>1° medio</c:v>
                </c:pt>
                <c:pt idx="7">
                  <c:v>2° medio</c:v>
                </c:pt>
              </c:strCache>
            </c:strRef>
          </c:cat>
          <c:val>
            <c:numRef>
              <c:f>Hoja1!$B$9:$I$9</c:f>
              <c:numCache>
                <c:formatCode>General</c:formatCode>
                <c:ptCount val="8"/>
                <c:pt idx="0">
                  <c:v>7.08</c:v>
                </c:pt>
                <c:pt idx="1">
                  <c:v>14.71</c:v>
                </c:pt>
                <c:pt idx="2">
                  <c:v>15.38</c:v>
                </c:pt>
                <c:pt idx="3">
                  <c:v>16.07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14-4A8D-B47A-84CD98D797BB}"/>
            </c:ext>
          </c:extLst>
        </c:ser>
        <c:ser>
          <c:idx val="1"/>
          <c:order val="1"/>
          <c:tx>
            <c:strRef>
              <c:f>Hoja1!$A$10</c:f>
              <c:strCache>
                <c:ptCount val="1"/>
                <c:pt idx="0">
                  <c:v>Intermedio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Hoja1!$B$8:$I$8</c:f>
              <c:strCache>
                <c:ptCount val="8"/>
                <c:pt idx="0">
                  <c:v>3° básico</c:v>
                </c:pt>
                <c:pt idx="1">
                  <c:v>4° básico</c:v>
                </c:pt>
                <c:pt idx="2">
                  <c:v>5° básico</c:v>
                </c:pt>
                <c:pt idx="3">
                  <c:v>6° básicos</c:v>
                </c:pt>
                <c:pt idx="4">
                  <c:v>7° básico</c:v>
                </c:pt>
                <c:pt idx="5">
                  <c:v>8° básico</c:v>
                </c:pt>
                <c:pt idx="6">
                  <c:v>1° medio</c:v>
                </c:pt>
                <c:pt idx="7">
                  <c:v>2° medio</c:v>
                </c:pt>
              </c:strCache>
            </c:strRef>
          </c:cat>
          <c:val>
            <c:numRef>
              <c:f>Hoja1!$B$10:$I$10</c:f>
              <c:numCache>
                <c:formatCode>General</c:formatCode>
                <c:ptCount val="8"/>
                <c:pt idx="0">
                  <c:v>72.569999999999993</c:v>
                </c:pt>
                <c:pt idx="1">
                  <c:v>41.17</c:v>
                </c:pt>
                <c:pt idx="2">
                  <c:v>51.93</c:v>
                </c:pt>
                <c:pt idx="3">
                  <c:v>57.14</c:v>
                </c:pt>
                <c:pt idx="4">
                  <c:v>67.8</c:v>
                </c:pt>
                <c:pt idx="5">
                  <c:v>67.239999999999995</c:v>
                </c:pt>
                <c:pt idx="6">
                  <c:v>34.74</c:v>
                </c:pt>
                <c:pt idx="7">
                  <c:v>23.89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614-4A8D-B47A-84CD98D797BB}"/>
            </c:ext>
          </c:extLst>
        </c:ser>
        <c:ser>
          <c:idx val="2"/>
          <c:order val="2"/>
          <c:tx>
            <c:strRef>
              <c:f>Hoja1!$A$11</c:f>
              <c:strCache>
                <c:ptCount val="1"/>
                <c:pt idx="0">
                  <c:v>Insatisfactorio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Hoja1!$B$8:$I$8</c:f>
              <c:strCache>
                <c:ptCount val="8"/>
                <c:pt idx="0">
                  <c:v>3° básico</c:v>
                </c:pt>
                <c:pt idx="1">
                  <c:v>4° básico</c:v>
                </c:pt>
                <c:pt idx="2">
                  <c:v>5° básico</c:v>
                </c:pt>
                <c:pt idx="3">
                  <c:v>6° básicos</c:v>
                </c:pt>
                <c:pt idx="4">
                  <c:v>7° básico</c:v>
                </c:pt>
                <c:pt idx="5">
                  <c:v>8° básico</c:v>
                </c:pt>
                <c:pt idx="6">
                  <c:v>1° medio</c:v>
                </c:pt>
                <c:pt idx="7">
                  <c:v>2° medio</c:v>
                </c:pt>
              </c:strCache>
            </c:strRef>
          </c:cat>
          <c:val>
            <c:numRef>
              <c:f>Hoja1!$B$11:$I$11</c:f>
              <c:numCache>
                <c:formatCode>General</c:formatCode>
                <c:ptCount val="8"/>
                <c:pt idx="0">
                  <c:v>20.350000000000001</c:v>
                </c:pt>
                <c:pt idx="1">
                  <c:v>44.12</c:v>
                </c:pt>
                <c:pt idx="2">
                  <c:v>32.69</c:v>
                </c:pt>
                <c:pt idx="3">
                  <c:v>26.79</c:v>
                </c:pt>
                <c:pt idx="4">
                  <c:v>32.200000000000003</c:v>
                </c:pt>
                <c:pt idx="5">
                  <c:v>32.76</c:v>
                </c:pt>
                <c:pt idx="6">
                  <c:v>65.260000000000005</c:v>
                </c:pt>
                <c:pt idx="7">
                  <c:v>76.11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614-4A8D-B47A-84CD98D797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6463744"/>
        <c:axId val="226465280"/>
      </c:barChart>
      <c:catAx>
        <c:axId val="22646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6465280"/>
        <c:crosses val="autoZero"/>
        <c:auto val="1"/>
        <c:lblAlgn val="ctr"/>
        <c:lblOffset val="100"/>
        <c:noMultiLvlLbl val="0"/>
      </c:catAx>
      <c:valAx>
        <c:axId val="22646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2646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Distribución de estudiantes según niveles de logro en los OA priorizados de Lectura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Hoja1!$A$3</c:f>
              <c:strCache>
                <c:ptCount val="1"/>
                <c:pt idx="0">
                  <c:v>Satisfactorio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Hoja1!$B$2:$J$2</c:f>
              <c:strCache>
                <c:ptCount val="9"/>
                <c:pt idx="0">
                  <c:v>2° básico</c:v>
                </c:pt>
                <c:pt idx="1">
                  <c:v>3° básico</c:v>
                </c:pt>
                <c:pt idx="2">
                  <c:v>4° básico</c:v>
                </c:pt>
                <c:pt idx="3">
                  <c:v>5° básicos</c:v>
                </c:pt>
                <c:pt idx="4">
                  <c:v>6° básico</c:v>
                </c:pt>
                <c:pt idx="5">
                  <c:v>7° básico</c:v>
                </c:pt>
                <c:pt idx="6">
                  <c:v>8° básico</c:v>
                </c:pt>
                <c:pt idx="7">
                  <c:v>1° medio</c:v>
                </c:pt>
                <c:pt idx="8">
                  <c:v>2° medio</c:v>
                </c:pt>
              </c:strCache>
            </c:strRef>
          </c:cat>
          <c:val>
            <c:numRef>
              <c:f>Hoja1!$B$3:$J$3</c:f>
              <c:numCache>
                <c:formatCode>General</c:formatCode>
                <c:ptCount val="9"/>
                <c:pt idx="0">
                  <c:v>42.72</c:v>
                </c:pt>
                <c:pt idx="1">
                  <c:v>40</c:v>
                </c:pt>
                <c:pt idx="2">
                  <c:v>20.83</c:v>
                </c:pt>
                <c:pt idx="3">
                  <c:v>33.08</c:v>
                </c:pt>
                <c:pt idx="4">
                  <c:v>16.670000000000002</c:v>
                </c:pt>
                <c:pt idx="5">
                  <c:v>4.8</c:v>
                </c:pt>
                <c:pt idx="6">
                  <c:v>10.94</c:v>
                </c:pt>
                <c:pt idx="7">
                  <c:v>7.83</c:v>
                </c:pt>
                <c:pt idx="8">
                  <c:v>28.93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3C-4C42-A1DE-3486AD2935BC}"/>
            </c:ext>
          </c:extLst>
        </c:ser>
        <c:ser>
          <c:idx val="1"/>
          <c:order val="1"/>
          <c:tx>
            <c:strRef>
              <c:f>Hoja1!$A$4</c:f>
              <c:strCache>
                <c:ptCount val="1"/>
                <c:pt idx="0">
                  <c:v>Intermedio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Hoja1!$B$2:$J$2</c:f>
              <c:strCache>
                <c:ptCount val="9"/>
                <c:pt idx="0">
                  <c:v>2° básico</c:v>
                </c:pt>
                <c:pt idx="1">
                  <c:v>3° básico</c:v>
                </c:pt>
                <c:pt idx="2">
                  <c:v>4° básico</c:v>
                </c:pt>
                <c:pt idx="3">
                  <c:v>5° básicos</c:v>
                </c:pt>
                <c:pt idx="4">
                  <c:v>6° básico</c:v>
                </c:pt>
                <c:pt idx="5">
                  <c:v>7° básico</c:v>
                </c:pt>
                <c:pt idx="6">
                  <c:v>8° básico</c:v>
                </c:pt>
                <c:pt idx="7">
                  <c:v>1° medio</c:v>
                </c:pt>
                <c:pt idx="8">
                  <c:v>2° medio</c:v>
                </c:pt>
              </c:strCache>
            </c:strRef>
          </c:cat>
          <c:val>
            <c:numRef>
              <c:f>Hoja1!$B$4:$J$4</c:f>
              <c:numCache>
                <c:formatCode>General</c:formatCode>
                <c:ptCount val="9"/>
                <c:pt idx="0">
                  <c:v>43.44</c:v>
                </c:pt>
                <c:pt idx="1">
                  <c:v>60</c:v>
                </c:pt>
                <c:pt idx="2">
                  <c:v>65.63</c:v>
                </c:pt>
                <c:pt idx="3">
                  <c:v>42.3</c:v>
                </c:pt>
                <c:pt idx="4">
                  <c:v>67.459999999999994</c:v>
                </c:pt>
                <c:pt idx="5">
                  <c:v>84.8</c:v>
                </c:pt>
                <c:pt idx="6">
                  <c:v>68.75</c:v>
                </c:pt>
                <c:pt idx="7">
                  <c:v>80.87</c:v>
                </c:pt>
                <c:pt idx="8">
                  <c:v>56.19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3C-4C42-A1DE-3486AD2935BC}"/>
            </c:ext>
          </c:extLst>
        </c:ser>
        <c:ser>
          <c:idx val="2"/>
          <c:order val="2"/>
          <c:tx>
            <c:strRef>
              <c:f>Hoja1!$A$5</c:f>
              <c:strCache>
                <c:ptCount val="1"/>
                <c:pt idx="0">
                  <c:v>Insatisfactorio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Hoja1!$B$2:$J$2</c:f>
              <c:strCache>
                <c:ptCount val="9"/>
                <c:pt idx="0">
                  <c:v>2° básico</c:v>
                </c:pt>
                <c:pt idx="1">
                  <c:v>3° básico</c:v>
                </c:pt>
                <c:pt idx="2">
                  <c:v>4° básico</c:v>
                </c:pt>
                <c:pt idx="3">
                  <c:v>5° básicos</c:v>
                </c:pt>
                <c:pt idx="4">
                  <c:v>6° básico</c:v>
                </c:pt>
                <c:pt idx="5">
                  <c:v>7° básico</c:v>
                </c:pt>
                <c:pt idx="6">
                  <c:v>8° básico</c:v>
                </c:pt>
                <c:pt idx="7">
                  <c:v>1° medio</c:v>
                </c:pt>
                <c:pt idx="8">
                  <c:v>2° medio</c:v>
                </c:pt>
              </c:strCache>
            </c:strRef>
          </c:cat>
          <c:val>
            <c:numRef>
              <c:f>Hoja1!$B$5:$J$5</c:f>
              <c:numCache>
                <c:formatCode>General</c:formatCode>
                <c:ptCount val="9"/>
                <c:pt idx="0">
                  <c:v>9.84</c:v>
                </c:pt>
                <c:pt idx="1">
                  <c:v>0</c:v>
                </c:pt>
                <c:pt idx="2">
                  <c:v>13.54</c:v>
                </c:pt>
                <c:pt idx="3">
                  <c:v>24.62</c:v>
                </c:pt>
                <c:pt idx="4">
                  <c:v>15.87</c:v>
                </c:pt>
                <c:pt idx="5">
                  <c:v>10.4</c:v>
                </c:pt>
                <c:pt idx="6">
                  <c:v>20.309999999999999</c:v>
                </c:pt>
                <c:pt idx="7">
                  <c:v>11.3</c:v>
                </c:pt>
                <c:pt idx="8">
                  <c:v>14.88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3C-4C42-A1DE-3486AD293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7726976"/>
        <c:axId val="217728512"/>
      </c:barChart>
      <c:catAx>
        <c:axId val="21772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7728512"/>
        <c:crosses val="autoZero"/>
        <c:auto val="1"/>
        <c:lblAlgn val="ctr"/>
        <c:lblOffset val="100"/>
        <c:noMultiLvlLbl val="0"/>
      </c:catAx>
      <c:valAx>
        <c:axId val="21772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772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2E18523F-AC55-4A96-BCAA-B164308639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6369D026-9EA8-4612-B08D-A04E3131FB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13741-5466-4294-8EEA-091546152741}" type="datetimeFigureOut">
              <a:rPr lang="es-ES" smtClean="0"/>
              <a:t>14/10/2022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9AF8D1C-C782-46BB-81A0-EE60403AAD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15E4849C-C831-4E22-967B-5B69709BEF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72C46-0AD4-41DC-B111-882819DE2F4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4811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8C12B-85F7-4E4C-A3B5-3B4CEEAE6A00}" type="datetimeFigureOut">
              <a:rPr lang="es-ES" smtClean="0"/>
              <a:t>14/10/2022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estilos de texto del patrón</a:t>
            </a:r>
            <a:endParaRPr lang="es-ES" dirty="0"/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B8399-5CE9-4AF3-B21F-15CC16B1DBE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5336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54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852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861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2273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621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7385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0396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3019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678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678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086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5425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7835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335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47146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25389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8267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1393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47955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38726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23641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4714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89184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89184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7032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7949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525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450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202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7613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B8399-5CE9-4AF3-B21F-15CC16B1DBE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0525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xmlns="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es-ES" noProof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xmlns="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xmlns="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xmlns="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noProof="0" smtClean="0">
                <a:solidFill>
                  <a:schemeClr val="bg1"/>
                </a:solidFill>
              </a:rPr>
              <a:pPr algn="ctr" rtl="0"/>
              <a:t>‹Nº›</a:t>
            </a:fld>
            <a:endParaRPr lang="es-ES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ágenes_Texto important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xmlns="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es-ES" noProof="0"/>
              <a:t>Insertar imagen</a:t>
            </a:r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xmlns="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noProof="0"/>
              <a:t>Insertar imagen</a:t>
            </a:r>
          </a:p>
        </p:txBody>
      </p:sp>
      <p:sp>
        <p:nvSpPr>
          <p:cNvPr id="13" name="Marcador de posición de texto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20" name="Marcador de número de diapositiva 7">
            <a:extLst>
              <a:ext uri="{FF2B5EF4-FFF2-40B4-BE49-F238E27FC236}">
                <a16:creationId xmlns:a16="http://schemas.microsoft.com/office/drawing/2014/main" xmlns="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xmlns="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xmlns="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5" name="Marcador de número de diapositiva 7">
            <a:extLst>
              <a:ext uri="{FF2B5EF4-FFF2-40B4-BE49-F238E27FC236}">
                <a16:creationId xmlns:a16="http://schemas.microsoft.com/office/drawing/2014/main" xmlns="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Insertar imagen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es-ES" noProof="0"/>
              <a:t>TÍTULO</a:t>
            </a: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xmlns="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xmlns="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Teléfono</a:t>
            </a:r>
          </a:p>
        </p:txBody>
      </p:sp>
      <p:sp>
        <p:nvSpPr>
          <p:cNvPr id="19" name="Marcador de texto 4">
            <a:extLst>
              <a:ext uri="{FF2B5EF4-FFF2-40B4-BE49-F238E27FC236}">
                <a16:creationId xmlns:a16="http://schemas.microsoft.com/office/drawing/2014/main" xmlns="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Correo electrónico</a:t>
            </a:r>
          </a:p>
        </p:txBody>
      </p:sp>
      <p:sp>
        <p:nvSpPr>
          <p:cNvPr id="20" name="Marcador de texto 4">
            <a:extLst>
              <a:ext uri="{FF2B5EF4-FFF2-40B4-BE49-F238E27FC236}">
                <a16:creationId xmlns:a16="http://schemas.microsoft.com/office/drawing/2014/main" xmlns="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Sitio web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28" name="Marcador de contenido 2">
            <a:extLst>
              <a:ext uri="{FF2B5EF4-FFF2-40B4-BE49-F238E27FC236}">
                <a16:creationId xmlns:a16="http://schemas.microsoft.com/office/drawing/2014/main" xmlns="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xmlns="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xmlns="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es-ES" noProof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xmlns="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xmlns="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xmlns="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xmlns="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es-ES" noProof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xmlns="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xmlns="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xmlns="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noProof="0" smtClean="0">
                <a:solidFill>
                  <a:schemeClr val="bg1"/>
                </a:solidFill>
              </a:rPr>
              <a:pPr algn="ctr" rtl="0"/>
              <a:t>‹Nº›</a:t>
            </a:fld>
            <a:endParaRPr lang="es-ES" sz="1200" noProof="0">
              <a:solidFill>
                <a:schemeClr val="bg1"/>
              </a:solidFill>
            </a:endParaRPr>
          </a:p>
        </p:txBody>
      </p:sp>
      <p:sp>
        <p:nvSpPr>
          <p:cNvPr id="9" name="Marcador de posición de contenido 2">
            <a:extLst>
              <a:ext uri="{FF2B5EF4-FFF2-40B4-BE49-F238E27FC236}">
                <a16:creationId xmlns:a16="http://schemas.microsoft.com/office/drawing/2014/main" xmlns="" id="{C7BBA6D3-FEB9-412B-8FBB-095FC3A60A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noProof="0" smtClean="0">
                <a:solidFill>
                  <a:schemeClr val="bg1"/>
                </a:solidFill>
              </a:rPr>
              <a:pPr algn="ctr" rtl="0"/>
              <a:t>‹Nº›</a:t>
            </a:fld>
            <a:endParaRPr lang="es-ES" sz="1200" noProof="0">
              <a:solidFill>
                <a:schemeClr val="bg1"/>
              </a:solidFill>
            </a:endParaRPr>
          </a:p>
        </p:txBody>
      </p:sp>
      <p:sp>
        <p:nvSpPr>
          <p:cNvPr id="9" name="Marcador de posición de contenido 2">
            <a:extLst>
              <a:ext uri="{FF2B5EF4-FFF2-40B4-BE49-F238E27FC236}">
                <a16:creationId xmlns:a16="http://schemas.microsoft.com/office/drawing/2014/main" xmlns="" id="{64A4F74B-B2CD-407C-865A-037EDFAC9DB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0" name="Marcador de posición de contenido 3">
            <a:extLst>
              <a:ext uri="{FF2B5EF4-FFF2-40B4-BE49-F238E27FC236}">
                <a16:creationId xmlns:a16="http://schemas.microsoft.com/office/drawing/2014/main" xmlns="" id="{A2548E2E-973A-4D52-ACB9-BF564F4073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noProof="0" smtClean="0">
                <a:solidFill>
                  <a:schemeClr val="bg1"/>
                </a:solidFill>
              </a:rPr>
              <a:pPr algn="ctr" rtl="0"/>
              <a:t>‹Nº›</a:t>
            </a:fld>
            <a:endParaRPr lang="es-ES" sz="1200" noProof="0">
              <a:solidFill>
                <a:schemeClr val="bg1"/>
              </a:solidFill>
            </a:endParaRPr>
          </a:p>
        </p:txBody>
      </p:sp>
      <p:sp>
        <p:nvSpPr>
          <p:cNvPr id="9" name="Marcador de posición de texto 2">
            <a:extLst>
              <a:ext uri="{FF2B5EF4-FFF2-40B4-BE49-F238E27FC236}">
                <a16:creationId xmlns:a16="http://schemas.microsoft.com/office/drawing/2014/main" xmlns="" id="{10CD1AD0-C8B7-4785-A47D-D822CF4F24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0" name="Marcador de posición de texto 4">
            <a:extLst>
              <a:ext uri="{FF2B5EF4-FFF2-40B4-BE49-F238E27FC236}">
                <a16:creationId xmlns:a16="http://schemas.microsoft.com/office/drawing/2014/main" xmlns="" id="{90A1BBCF-EEF1-4C9A-BA10-9657A79560D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1" name="Marcador de posición de contenido 3">
            <a:extLst>
              <a:ext uri="{FF2B5EF4-FFF2-40B4-BE49-F238E27FC236}">
                <a16:creationId xmlns:a16="http://schemas.microsoft.com/office/drawing/2014/main" xmlns="" id="{79F8415A-57A2-4D5C-97B0-E78499CC7C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2" name="Marcador de posición de contenido 5">
            <a:extLst>
              <a:ext uri="{FF2B5EF4-FFF2-40B4-BE49-F238E27FC236}">
                <a16:creationId xmlns:a16="http://schemas.microsoft.com/office/drawing/2014/main" xmlns="" id="{37A31490-A10D-455A-B515-E26064D0E10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noProof="0" smtClean="0">
                <a:solidFill>
                  <a:schemeClr val="bg1"/>
                </a:solidFill>
              </a:rPr>
              <a:pPr algn="ctr" rtl="0"/>
              <a:t>‹Nº›</a:t>
            </a:fld>
            <a:endParaRPr lang="es-ES" sz="1200" noProof="0">
              <a:solidFill>
                <a:schemeClr val="bg1"/>
              </a:solidFill>
            </a:endParaRPr>
          </a:p>
        </p:txBody>
      </p:sp>
      <p:sp>
        <p:nvSpPr>
          <p:cNvPr id="9" name="Marcador de posición de texto 3">
            <a:extLst>
              <a:ext uri="{FF2B5EF4-FFF2-40B4-BE49-F238E27FC236}">
                <a16:creationId xmlns:a16="http://schemas.microsoft.com/office/drawing/2014/main" xmlns="" id="{9F5DF135-B773-4FF0-A198-68776815912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0" name="Marcador de posición de contenido 2">
            <a:extLst>
              <a:ext uri="{FF2B5EF4-FFF2-40B4-BE49-F238E27FC236}">
                <a16:creationId xmlns:a16="http://schemas.microsoft.com/office/drawing/2014/main" xmlns="" id="{4D4BA48E-457A-42FA-BC00-3AE386B38A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s-ES" noProof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xmlns="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es-ES" noProof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xmlns="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xmlns="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xmlns="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xmlns="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noProof="0" smtClean="0">
                <a:solidFill>
                  <a:schemeClr val="bg1"/>
                </a:solidFill>
              </a:rPr>
              <a:pPr algn="ctr" rtl="0"/>
              <a:t>‹Nº›</a:t>
            </a:fld>
            <a:endParaRPr lang="es-ES" sz="1200" noProof="0">
              <a:solidFill>
                <a:schemeClr val="bg1"/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0" name="Marcador de posición de texto 3">
            <a:extLst>
              <a:ext uri="{FF2B5EF4-FFF2-40B4-BE49-F238E27FC236}">
                <a16:creationId xmlns:a16="http://schemas.microsoft.com/office/drawing/2014/main" xmlns="" id="{436B2E80-B2B9-4309-8C9B-11D0B83C43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xmlns="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0D00-6FED-41D0-B156-1032AD9E05BD}" type="datetimeFigureOut">
              <a:rPr lang="es-CL" smtClean="0"/>
              <a:t>14-10-2022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FA37-4FFE-4E39-929E-3CFD9ECA041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3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11">
            <a:extLst>
              <a:ext uri="{FF2B5EF4-FFF2-40B4-BE49-F238E27FC236}">
                <a16:creationId xmlns:a16="http://schemas.microsoft.com/office/drawing/2014/main" xmlns="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es-ES" noProof="0"/>
              <a:t>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11">
            <a:extLst>
              <a:ext uri="{FF2B5EF4-FFF2-40B4-BE49-F238E27FC236}">
                <a16:creationId xmlns:a16="http://schemas.microsoft.com/office/drawing/2014/main" xmlns="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Insertar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2728D712-0D13-4ECD-9BEB-B8EE651FF63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ido_2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Insertar imagen</a:t>
            </a:r>
          </a:p>
        </p:txBody>
      </p:sp>
      <p:sp>
        <p:nvSpPr>
          <p:cNvPr id="14" name="Marcador de texto 12">
            <a:extLst>
              <a:ext uri="{FF2B5EF4-FFF2-40B4-BE49-F238E27FC236}">
                <a16:creationId xmlns:a16="http://schemas.microsoft.com/office/drawing/2014/main" xmlns="" id="{C7F0E85E-786D-44FC-A9C8-8853277D7C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es-ES" noProof="0"/>
              <a:t>Editar estilos de texto del patrón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17" name="Marcador de contenido 15">
            <a:extLst>
              <a:ext uri="{FF2B5EF4-FFF2-40B4-BE49-F238E27FC236}">
                <a16:creationId xmlns:a16="http://schemas.microsoft.com/office/drawing/2014/main" xmlns="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18" name="Marcador de número de diapositiva 7">
            <a:extLst>
              <a:ext uri="{FF2B5EF4-FFF2-40B4-BE49-F238E27FC236}">
                <a16:creationId xmlns:a16="http://schemas.microsoft.com/office/drawing/2014/main" xmlns="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ido_3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Insertar imagen</a:t>
            </a:r>
          </a:p>
        </p:txBody>
      </p:sp>
      <p:sp>
        <p:nvSpPr>
          <p:cNvPr id="14" name="Marcador de texto 12">
            <a:extLst>
              <a:ext uri="{FF2B5EF4-FFF2-40B4-BE49-F238E27FC236}">
                <a16:creationId xmlns:a16="http://schemas.microsoft.com/office/drawing/2014/main" xmlns="" id="{C7F0E85E-786D-44FC-A9C8-8853277D7C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es-ES" noProof="0"/>
              <a:t>Editar estilos de texto del patrón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17" name="Marcador de contenido 15">
            <a:extLst>
              <a:ext uri="{FF2B5EF4-FFF2-40B4-BE49-F238E27FC236}">
                <a16:creationId xmlns:a16="http://schemas.microsoft.com/office/drawing/2014/main" xmlns="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8" name="Marcador de texto 12">
            <a:extLst>
              <a:ext uri="{FF2B5EF4-FFF2-40B4-BE49-F238E27FC236}">
                <a16:creationId xmlns:a16="http://schemas.microsoft.com/office/drawing/2014/main" xmlns="" id="{DEF523FD-B1FC-40A7-93AA-389CB38E17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es-ES" noProof="0"/>
              <a:t>Editar estilos de texto del patrón</a:t>
            </a:r>
          </a:p>
        </p:txBody>
      </p:sp>
      <p:sp>
        <p:nvSpPr>
          <p:cNvPr id="10" name="Marcador de contenido 15">
            <a:extLst>
              <a:ext uri="{FF2B5EF4-FFF2-40B4-BE49-F238E27FC236}">
                <a16:creationId xmlns:a16="http://schemas.microsoft.com/office/drawing/2014/main" xmlns="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11" name="Marcador de número de diapositiva 7">
            <a:extLst>
              <a:ext uri="{FF2B5EF4-FFF2-40B4-BE49-F238E27FC236}">
                <a16:creationId xmlns:a16="http://schemas.microsoft.com/office/drawing/2014/main" xmlns="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ido_2 columna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Insertar imagen</a:t>
            </a:r>
          </a:p>
        </p:txBody>
      </p:sp>
      <p:sp>
        <p:nvSpPr>
          <p:cNvPr id="13" name="Marcador de posición de texto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11" name="Marcador de texto 12">
            <a:extLst>
              <a:ext uri="{FF2B5EF4-FFF2-40B4-BE49-F238E27FC236}">
                <a16:creationId xmlns:a16="http://schemas.microsoft.com/office/drawing/2014/main" xmlns="" id="{C3BB8EAB-4266-4938-A8CB-6D18C93801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12" name="Marcador de contenido 15">
            <a:extLst>
              <a:ext uri="{FF2B5EF4-FFF2-40B4-BE49-F238E27FC236}">
                <a16:creationId xmlns:a16="http://schemas.microsoft.com/office/drawing/2014/main" xmlns="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15" name="Marcador de número de diapositiva 7">
            <a:extLst>
              <a:ext uri="{FF2B5EF4-FFF2-40B4-BE49-F238E27FC236}">
                <a16:creationId xmlns:a16="http://schemas.microsoft.com/office/drawing/2014/main" xmlns="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ido_1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xmlns="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es-ES" noProof="0"/>
              <a:t>Insertar imagen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xmlns="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xmlns="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es-ES" noProof="0"/>
              <a:t>Icono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xmlns="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xmlns="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15" name="Marcador de número de diapositiva 5">
            <a:extLst>
              <a:ext uri="{FF2B5EF4-FFF2-40B4-BE49-F238E27FC236}">
                <a16:creationId xmlns:a16="http://schemas.microsoft.com/office/drawing/2014/main" xmlns="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noProof="0" smtClean="0">
                <a:solidFill>
                  <a:schemeClr val="bg1"/>
                </a:solidFill>
              </a:rPr>
              <a:pPr algn="ctr" rtl="0"/>
              <a:t>‹Nº›</a:t>
            </a:fld>
            <a:endParaRPr lang="es-ES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número de diapositiva 7">
            <a:extLst>
              <a:ext uri="{FF2B5EF4-FFF2-40B4-BE49-F238E27FC236}">
                <a16:creationId xmlns:a16="http://schemas.microsoft.com/office/drawing/2014/main" xmlns="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xmlns="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xmlns="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8.svg"/><Relationship Id="rId4" Type="http://schemas.openxmlformats.org/officeDocument/2006/relationships/image" Target="../media/image10.pn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8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3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8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5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8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8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8.svg"/><Relationship Id="rId4" Type="http://schemas.openxmlformats.org/officeDocument/2006/relationships/image" Target="../media/image10.pn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675438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8647" y="1980261"/>
            <a:ext cx="4978682" cy="2204463"/>
          </a:xfrm>
        </p:spPr>
        <p:txBody>
          <a:bodyPr rtlCol="0"/>
          <a:lstStyle/>
          <a:p>
            <a:pPr algn="ctr" rtl="0"/>
            <a:r>
              <a:rPr lang="es-ES" sz="5000" dirty="0" smtClean="0"/>
              <a:t>Cuenta Pública </a:t>
            </a:r>
            <a:br>
              <a:rPr lang="es-ES" sz="5000" dirty="0" smtClean="0"/>
            </a:br>
            <a:r>
              <a:rPr lang="es-ES" sz="5000" dirty="0" smtClean="0"/>
              <a:t>2022</a:t>
            </a:r>
            <a:endParaRPr lang="es-ES" sz="5000" dirty="0"/>
          </a:p>
        </p:txBody>
      </p:sp>
      <p:sp>
        <p:nvSpPr>
          <p:cNvPr id="12" name="Subtítulo 11">
            <a:extLst>
              <a:ext uri="{FF2B5EF4-FFF2-40B4-BE49-F238E27FC236}">
                <a16:creationId xmlns:a16="http://schemas.microsoft.com/office/drawing/2014/main" xmlns="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0607" y="5392401"/>
            <a:ext cx="4347280" cy="521208"/>
          </a:xfrm>
        </p:spPr>
        <p:txBody>
          <a:bodyPr rtlCol="0"/>
          <a:lstStyle/>
          <a:p>
            <a:pPr rtl="0"/>
            <a:r>
              <a:rPr lang="es-ES" sz="2400" i="1" dirty="0" smtClean="0">
                <a:solidFill>
                  <a:schemeClr val="tx1"/>
                </a:solidFill>
              </a:rPr>
              <a:t> «más </a:t>
            </a:r>
            <a:r>
              <a:rPr lang="es-ES" sz="2400" i="1" dirty="0" smtClean="0">
                <a:solidFill>
                  <a:schemeClr val="tx1"/>
                </a:solidFill>
              </a:rPr>
              <a:t>que una buena </a:t>
            </a:r>
            <a:r>
              <a:rPr lang="es-ES" sz="2400" i="1" dirty="0" smtClean="0">
                <a:solidFill>
                  <a:schemeClr val="tx1"/>
                </a:solidFill>
              </a:rPr>
              <a:t>educación»</a:t>
            </a:r>
            <a:endParaRPr lang="es-ES" sz="2400" i="1" dirty="0">
              <a:solidFill>
                <a:schemeClr val="tx1"/>
              </a:solidFill>
            </a:endParaRPr>
          </a:p>
        </p:txBody>
      </p:sp>
      <p:grpSp>
        <p:nvGrpSpPr>
          <p:cNvPr id="10" name="Grupo 9" descr="elemento decorativo">
            <a:extLst>
              <a:ext uri="{FF2B5EF4-FFF2-40B4-BE49-F238E27FC236}">
                <a16:creationId xmlns:a16="http://schemas.microsoft.com/office/drawing/2014/main" xmlns="" id="{EB664AAE-5AE9-41D7-8346-002B9F445323}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3" name="Forma libre: Forma 10">
              <a:extLst>
                <a:ext uri="{FF2B5EF4-FFF2-40B4-BE49-F238E27FC236}">
                  <a16:creationId xmlns:a16="http://schemas.microsoft.com/office/drawing/2014/main" xmlns="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  <p:pic>
        <p:nvPicPr>
          <p:cNvPr id="1028" name="Picture 4" descr="https://www.colegiolosacacios.cl/wp-content/uploads/2018/02/logo_l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338" y="101147"/>
            <a:ext cx="35433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0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2303" y="0"/>
            <a:ext cx="4009697" cy="6858000"/>
          </a:xfrm>
        </p:spPr>
      </p:pic>
      <p:grpSp>
        <p:nvGrpSpPr>
          <p:cNvPr id="11" name="Grupo 10" descr="elemento decorativo">
            <a:extLst>
              <a:ext uri="{FF2B5EF4-FFF2-40B4-BE49-F238E27FC236}">
                <a16:creationId xmlns:a16="http://schemas.microsoft.com/office/drawing/2014/main" xmlns="" id="{AB025618-C830-4992-9CD3-D9E49BC79E67}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xmlns="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9" name="Paralelogramo 8">
              <a:extLst>
                <a:ext uri="{FF2B5EF4-FFF2-40B4-BE49-F238E27FC236}">
                  <a16:creationId xmlns:a16="http://schemas.microsoft.com/office/drawing/2014/main" xmlns="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2" name="Paralelogramo 21">
              <a:extLst>
                <a:ext uri="{FF2B5EF4-FFF2-40B4-BE49-F238E27FC236}">
                  <a16:creationId xmlns:a16="http://schemas.microsoft.com/office/drawing/2014/main" xmlns="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  <p:sp>
        <p:nvSpPr>
          <p:cNvPr id="14" name="Rectángulo 13" descr="elemento decorativo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5" name="Elipse 14" descr="elemento decorativo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xmlns="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smtClean="0">
                <a:solidFill>
                  <a:schemeClr val="bg1"/>
                </a:solidFill>
              </a:rPr>
              <a:pPr algn="ctr" rtl="0"/>
              <a:t>10</a:t>
            </a:fld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xmlns="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endParaRPr lang="es-E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endParaRPr lang="es-E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xmlns="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Escriba texto aquí…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Escriba título aquí…</a:t>
            </a:r>
          </a:p>
        </p:txBody>
      </p:sp>
      <p:pic>
        <p:nvPicPr>
          <p:cNvPr id="35" name="Marcador de contenido 34" descr="Libro abierto">
            <a:extLst>
              <a:ext uri="{FF2B5EF4-FFF2-40B4-BE49-F238E27FC236}">
                <a16:creationId xmlns:a16="http://schemas.microsoft.com/office/drawing/2014/main" xmlns="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5831" y="1981200"/>
            <a:ext cx="548640" cy="548640"/>
          </a:xfr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42" y="233560"/>
            <a:ext cx="3865737" cy="28993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722" y="1084889"/>
            <a:ext cx="3960765" cy="2970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ángulo 4"/>
          <p:cNvSpPr/>
          <p:nvPr/>
        </p:nvSpPr>
        <p:spPr>
          <a:xfrm>
            <a:off x="5295732" y="233560"/>
            <a:ext cx="3896903" cy="784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Salida Pedagógica Museo Violeta Parra Lenguaje</a:t>
            </a:r>
            <a:endParaRPr lang="es-419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Marcador de contenido 11"/>
          <p:cNvPicPr>
            <a:picLocks noGrp="1" noChangeAspect="1"/>
          </p:cNvPicPr>
          <p:nvPr>
            <p:ph sz="quarter" idx="14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56" y="3429000"/>
            <a:ext cx="2244154" cy="2992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51" y="3429000"/>
            <a:ext cx="2428971" cy="3014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ángulo 15"/>
          <p:cNvSpPr/>
          <p:nvPr/>
        </p:nvSpPr>
        <p:spPr>
          <a:xfrm>
            <a:off x="4929722" y="4793584"/>
            <a:ext cx="4177968" cy="902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Salida Pedagógica Artes</a:t>
            </a:r>
            <a:endParaRPr lang="es-419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9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upo 10" descr="elemento decorativo">
            <a:extLst>
              <a:ext uri="{FF2B5EF4-FFF2-40B4-BE49-F238E27FC236}">
                <a16:creationId xmlns:a16="http://schemas.microsoft.com/office/drawing/2014/main" xmlns="" id="{AB025618-C830-4992-9CD3-D9E49BC79E67}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xmlns="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9" name="Paralelogramo 8">
              <a:extLst>
                <a:ext uri="{FF2B5EF4-FFF2-40B4-BE49-F238E27FC236}">
                  <a16:creationId xmlns:a16="http://schemas.microsoft.com/office/drawing/2014/main" xmlns="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2" name="Paralelogramo 21">
              <a:extLst>
                <a:ext uri="{FF2B5EF4-FFF2-40B4-BE49-F238E27FC236}">
                  <a16:creationId xmlns:a16="http://schemas.microsoft.com/office/drawing/2014/main" xmlns="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  <p:sp>
        <p:nvSpPr>
          <p:cNvPr id="14" name="Rectángulo 13" descr="elemento decorativo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5" name="Elipse 14" descr="elemento decorativo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xmlns="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smtClean="0">
                <a:solidFill>
                  <a:schemeClr val="bg1"/>
                </a:solidFill>
              </a:rPr>
              <a:pPr algn="ctr" rtl="0"/>
              <a:t>11</a:t>
            </a:fld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xmlns="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8014" y="1623848"/>
            <a:ext cx="8607973" cy="4209393"/>
          </a:xfrm>
        </p:spPr>
        <p:txBody>
          <a:bodyPr rtlCol="0"/>
          <a:lstStyle/>
          <a:p>
            <a:endParaRPr lang="es-ES" sz="28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Fortalecimiento de la docencia por el trabajo de </a:t>
            </a:r>
            <a:r>
              <a:rPr lang="es-E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es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-docencia </a:t>
            </a: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entre profesores.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Trabajo directo y retroalimentación inmediata para los y las estudiantes.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Mayor cercanía e involucramiento con el o la estudiante.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Mejora sustancial en los niveles de logro de aprendizaje</a:t>
            </a:r>
            <a:r>
              <a:rPr lang="es-E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2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2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endParaRPr lang="es-E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5" y="557439"/>
            <a:ext cx="7422993" cy="830997"/>
          </a:xfrm>
        </p:spPr>
        <p:txBody>
          <a:bodyPr rtlCol="0"/>
          <a:lstStyle/>
          <a:p>
            <a:r>
              <a:rPr lang="es-E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Talleres de Apoyo Pedagógicos</a:t>
            </a:r>
            <a:endParaRPr lang="es-E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46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upo 10" descr="elemento decorativo">
            <a:extLst>
              <a:ext uri="{FF2B5EF4-FFF2-40B4-BE49-F238E27FC236}">
                <a16:creationId xmlns:a16="http://schemas.microsoft.com/office/drawing/2014/main" xmlns="" id="{AB025618-C830-4992-9CD3-D9E49BC79E67}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xmlns="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9" name="Paralelogramo 8">
              <a:extLst>
                <a:ext uri="{FF2B5EF4-FFF2-40B4-BE49-F238E27FC236}">
                  <a16:creationId xmlns:a16="http://schemas.microsoft.com/office/drawing/2014/main" xmlns="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2" name="Paralelogramo 21">
              <a:extLst>
                <a:ext uri="{FF2B5EF4-FFF2-40B4-BE49-F238E27FC236}">
                  <a16:creationId xmlns:a16="http://schemas.microsoft.com/office/drawing/2014/main" xmlns="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  <p:sp>
        <p:nvSpPr>
          <p:cNvPr id="14" name="Rectángulo 13" descr="elemento decorativo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5" name="Elipse 14" descr="elemento decorativo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xmlns="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smtClean="0">
                <a:solidFill>
                  <a:schemeClr val="bg1"/>
                </a:solidFill>
              </a:rPr>
              <a:pPr algn="ctr" rtl="0"/>
              <a:t>12</a:t>
            </a:fld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xmlns="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9" y="977290"/>
            <a:ext cx="3748448" cy="3842379"/>
          </a:xfrm>
        </p:spPr>
        <p:txBody>
          <a:bodyPr rtlCol="0"/>
          <a:lstStyle/>
          <a:p>
            <a:r>
              <a:rPr lang="es-E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Trabajo de </a:t>
            </a:r>
            <a:r>
              <a:rPr lang="es-ES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es-E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-docencia en el aula.</a:t>
            </a:r>
            <a:endParaRPr lang="es-E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endParaRPr lang="es-E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xmlns="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456" y="930167"/>
            <a:ext cx="3705731" cy="4399568"/>
          </a:xfrm>
        </p:spPr>
        <p:txBody>
          <a:bodyPr rtlCol="0"/>
          <a:lstStyle/>
          <a:p>
            <a:r>
              <a:rPr lang="es-E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Comparación horas de apoyo pedagógicos </a:t>
            </a:r>
            <a:endParaRPr lang="es-E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Marcador de contenido 4">
            <a:extLst>
              <a:ext uri="{FF2B5EF4-FFF2-40B4-BE49-F238E27FC236}">
                <a16:creationId xmlns:a16="http://schemas.microsoft.com/office/drawing/2014/main" xmlns="" id="{6275597E-1B89-726A-2F54-982BB60FA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74" y="2175642"/>
            <a:ext cx="4039496" cy="332445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6558" y="2175642"/>
            <a:ext cx="4442822" cy="332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062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upo 10" descr="elemento decorativo">
            <a:extLst>
              <a:ext uri="{FF2B5EF4-FFF2-40B4-BE49-F238E27FC236}">
                <a16:creationId xmlns:a16="http://schemas.microsoft.com/office/drawing/2014/main" xmlns="" id="{AB025618-C830-4992-9CD3-D9E49BC79E67}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xmlns="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9" name="Paralelogramo 8">
              <a:extLst>
                <a:ext uri="{FF2B5EF4-FFF2-40B4-BE49-F238E27FC236}">
                  <a16:creationId xmlns:a16="http://schemas.microsoft.com/office/drawing/2014/main" xmlns="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2" name="Paralelogramo 21">
              <a:extLst>
                <a:ext uri="{FF2B5EF4-FFF2-40B4-BE49-F238E27FC236}">
                  <a16:creationId xmlns:a16="http://schemas.microsoft.com/office/drawing/2014/main" xmlns="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  <p:sp>
        <p:nvSpPr>
          <p:cNvPr id="14" name="Rectángulo 13" descr="elemento decorativo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5" name="Elipse 14" descr="elemento decorativo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xmlns="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smtClean="0">
                <a:solidFill>
                  <a:schemeClr val="bg1"/>
                </a:solidFill>
              </a:rPr>
              <a:pPr algn="ctr" rtl="0"/>
              <a:t>13</a:t>
            </a:fld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428" y="415772"/>
            <a:ext cx="6891564" cy="434234"/>
          </a:xfrm>
        </p:spPr>
        <p:txBody>
          <a:bodyPr rtlCol="0"/>
          <a:lstStyle/>
          <a:p>
            <a:r>
              <a:rPr lang="es-E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 de Integración </a:t>
            </a: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E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scolar</a:t>
            </a:r>
            <a:endParaRPr lang="es-E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764886"/>
              </p:ext>
            </p:extLst>
          </p:nvPr>
        </p:nvGraphicFramePr>
        <p:xfrm>
          <a:off x="331075" y="1213942"/>
          <a:ext cx="8861559" cy="4666595"/>
        </p:xfrm>
        <a:graphic>
          <a:graphicData uri="http://schemas.openxmlformats.org/drawingml/2006/table">
            <a:tbl>
              <a:tblPr firstRow="1" bandRow="1"/>
              <a:tblGrid>
                <a:gridCol w="6526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346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77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s-CL" sz="2400" b="0" dirty="0">
                          <a:solidFill>
                            <a:schemeClr val="tx1"/>
                          </a:solidFill>
                        </a:rPr>
                        <a:t>Necesidades Educativas Especiales 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 smtClean="0">
                          <a:solidFill>
                            <a:schemeClr val="tx1"/>
                          </a:solidFill>
                        </a:rPr>
                        <a:t>Nª Estudiantes</a:t>
                      </a:r>
                      <a:endParaRPr lang="es-C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77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L" sz="2400" dirty="0"/>
                        <a:t>Trastorno Específico del Lenguaje (TEL)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L" sz="2400" dirty="0"/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77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L" sz="2400" dirty="0"/>
                        <a:t>Dificultades Específicas del Aprendizaje (DEA)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L" sz="2400" dirty="0"/>
                        <a:t>108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77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L" sz="2400" dirty="0"/>
                        <a:t>Trastorno Déficit</a:t>
                      </a:r>
                      <a:r>
                        <a:rPr lang="es-CL" sz="2400" baseline="0" dirty="0"/>
                        <a:t> </a:t>
                      </a:r>
                      <a:r>
                        <a:rPr lang="es-CL" sz="2400" dirty="0"/>
                        <a:t>Atencional (TDA)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L" sz="2400" dirty="0"/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77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L" sz="2400" dirty="0"/>
                        <a:t>Funcionamiento Intelectual Limítrofe (FIL)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L" sz="2400" dirty="0"/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77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L" sz="2400" dirty="0"/>
                        <a:t>Discapacidad Intelectual (DI)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L" sz="24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77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CL" sz="2400" dirty="0"/>
                        <a:t>Trastorno del Espectro Autista (TEA)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L" sz="2400" dirty="0"/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77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400" b="0" dirty="0"/>
                        <a:t>Total de </a:t>
                      </a:r>
                      <a:r>
                        <a:rPr lang="es-CL" sz="2400" b="0" dirty="0" smtClean="0"/>
                        <a:t>Estudiantes</a:t>
                      </a:r>
                      <a:endParaRPr lang="es-CL" sz="2400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CL" sz="2400" b="0" dirty="0"/>
                        <a:t>214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458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600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400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89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4697" y="138463"/>
            <a:ext cx="5355875" cy="6858000"/>
          </a:xfrm>
        </p:spPr>
      </p:pic>
      <p:grpSp>
        <p:nvGrpSpPr>
          <p:cNvPr id="11" name="Grupo 10" descr="elemento decorativo">
            <a:extLst>
              <a:ext uri="{FF2B5EF4-FFF2-40B4-BE49-F238E27FC236}">
                <a16:creationId xmlns:a16="http://schemas.microsoft.com/office/drawing/2014/main" xmlns="" id="{AB025618-C830-4992-9CD3-D9E49BC79E67}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xmlns="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9" name="Paralelogramo 8">
              <a:extLst>
                <a:ext uri="{FF2B5EF4-FFF2-40B4-BE49-F238E27FC236}">
                  <a16:creationId xmlns:a16="http://schemas.microsoft.com/office/drawing/2014/main" xmlns="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2" name="Paralelogramo 21">
              <a:extLst>
                <a:ext uri="{FF2B5EF4-FFF2-40B4-BE49-F238E27FC236}">
                  <a16:creationId xmlns:a16="http://schemas.microsoft.com/office/drawing/2014/main" xmlns="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  <p:sp>
        <p:nvSpPr>
          <p:cNvPr id="14" name="Rectángulo 13" descr="elemento decorativo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5" name="Elipse 14" descr="elemento decorativo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xmlns="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smtClean="0">
                <a:solidFill>
                  <a:schemeClr val="bg1"/>
                </a:solidFill>
              </a:rPr>
              <a:pPr algn="ctr" rtl="0"/>
              <a:t>14</a:t>
            </a:fld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xmlns="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357" y="1713104"/>
            <a:ext cx="8370567" cy="5375980"/>
          </a:xfrm>
        </p:spPr>
        <p:txBody>
          <a:bodyPr rtlCol="0"/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s-CL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Fortalecimiento de </a:t>
            </a:r>
            <a:r>
              <a:rPr lang="es-E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competencias genéricas</a:t>
            </a:r>
            <a:r>
              <a:rPr lang="es-CL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de empleabilidad y </a:t>
            </a:r>
            <a:r>
              <a:rPr lang="es-C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habilidades para la vida </a:t>
            </a:r>
            <a:r>
              <a:rPr lang="es-CL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CL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estudiantes  de 4° Medio.</a:t>
            </a:r>
            <a:endParaRPr lang="es-CL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Consolidación del proyecto “Participación en la Comunidad” para </a:t>
            </a:r>
            <a:r>
              <a:rPr lang="es-CL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estudiantes </a:t>
            </a:r>
            <a:r>
              <a:rPr lang="es-CL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NEEP,  destinado a fortalecer la autonomía </a:t>
            </a:r>
            <a:r>
              <a:rPr lang="es-C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comprensión del </a:t>
            </a:r>
            <a:r>
              <a:rPr lang="es-CL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entorno.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E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Colaboración con el </a:t>
            </a:r>
            <a:r>
              <a:rPr lang="es-ES" sz="28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Lycée</a:t>
            </a:r>
            <a:r>
              <a:rPr lang="es-E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Charles de Gaulle  en </a:t>
            </a:r>
            <a:r>
              <a:rPr lang="es-E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implementación </a:t>
            </a:r>
            <a:r>
              <a:rPr lang="es-E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un programa </a:t>
            </a:r>
            <a:r>
              <a:rPr lang="es-E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inclusión</a:t>
            </a:r>
            <a:r>
              <a:rPr lang="es-E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s-E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07" y="222590"/>
            <a:ext cx="8572328" cy="763428"/>
          </a:xfrm>
        </p:spPr>
        <p:txBody>
          <a:bodyPr rtlCol="0"/>
          <a:lstStyle/>
          <a:p>
            <a:pPr algn="ctr"/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E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rincipales 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s-E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ogros  </a:t>
            </a:r>
            <a:br>
              <a:rPr lang="es-E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E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rograma de Integración 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E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scolar</a:t>
            </a:r>
            <a:endParaRPr lang="es-E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4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 descr="elemento decorativo">
            <a:extLst>
              <a:ext uri="{FF2B5EF4-FFF2-40B4-BE49-F238E27FC236}">
                <a16:creationId xmlns:a16="http://schemas.microsoft.com/office/drawing/2014/main" xmlns="" id="{AB025618-C830-4992-9CD3-D9E49BC79E67}"/>
              </a:ext>
            </a:extLst>
          </p:cNvPr>
          <p:cNvGrpSpPr/>
          <p:nvPr/>
        </p:nvGrpSpPr>
        <p:grpSpPr>
          <a:xfrm>
            <a:off x="1964965" y="0"/>
            <a:ext cx="7388298" cy="6858000"/>
            <a:chOff x="1826589" y="0"/>
            <a:chExt cx="7388298" cy="6858000"/>
          </a:xfrm>
        </p:grpSpPr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xmlns="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9" name="Paralelogramo 8">
              <a:extLst>
                <a:ext uri="{FF2B5EF4-FFF2-40B4-BE49-F238E27FC236}">
                  <a16:creationId xmlns:a16="http://schemas.microsoft.com/office/drawing/2014/main" xmlns="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2" name="Paralelogramo 21">
              <a:extLst>
                <a:ext uri="{FF2B5EF4-FFF2-40B4-BE49-F238E27FC236}">
                  <a16:creationId xmlns:a16="http://schemas.microsoft.com/office/drawing/2014/main" xmlns="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  <p:sp>
        <p:nvSpPr>
          <p:cNvPr id="14" name="Rectángulo 13" descr="elemento decorativo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5" name="Elipse 14" descr="elemento decorativo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xmlns="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smtClean="0">
                <a:solidFill>
                  <a:schemeClr val="bg1"/>
                </a:solidFill>
              </a:rPr>
              <a:pPr algn="ctr" rtl="0"/>
              <a:t>15</a:t>
            </a:fld>
            <a:endParaRPr lang="es-ES" sz="1200">
              <a:solidFill>
                <a:schemeClr val="bg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966FA1A2-B503-612F-C193-4BBF395F05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0300" y="1603995"/>
            <a:ext cx="4773417" cy="3370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7">
            <a:extLst>
              <a:ext uri="{FF2B5EF4-FFF2-40B4-BE49-F238E27FC236}">
                <a16:creationId xmlns:a16="http://schemas.microsoft.com/office/drawing/2014/main" xmlns="" id="{1A74A7B9-8847-7812-1FCC-4CD873397A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20" y="560927"/>
            <a:ext cx="4905141" cy="3270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24">
            <a:extLst>
              <a:ext uri="{FF2B5EF4-FFF2-40B4-BE49-F238E27FC236}">
                <a16:creationId xmlns:a16="http://schemas.microsoft.com/office/drawing/2014/main" xmlns="" id="{AC656A50-4FF6-3AA6-F95D-D22447B83F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2445" y="3060218"/>
            <a:ext cx="4055323" cy="3041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3793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 descr="elemento decorativo">
            <a:extLst>
              <a:ext uri="{FF2B5EF4-FFF2-40B4-BE49-F238E27FC236}">
                <a16:creationId xmlns:a16="http://schemas.microsoft.com/office/drawing/2014/main" xmlns="" id="{B96D2D9B-E0B9-499F-9404-108DB59E4502}"/>
              </a:ext>
            </a:extLst>
          </p:cNvPr>
          <p:cNvGrpSpPr/>
          <p:nvPr/>
        </p:nvGrpSpPr>
        <p:grpSpPr>
          <a:xfrm>
            <a:off x="-1" y="0"/>
            <a:ext cx="5427040" cy="7232630"/>
            <a:chOff x="-1" y="0"/>
            <a:chExt cx="6642555" cy="6858000"/>
          </a:xfrm>
        </p:grpSpPr>
        <p:sp>
          <p:nvSpPr>
            <p:cNvPr id="33" name="Paralelogramo 32">
              <a:extLst>
                <a:ext uri="{FF2B5EF4-FFF2-40B4-BE49-F238E27FC236}">
                  <a16:creationId xmlns:a16="http://schemas.microsoft.com/office/drawing/2014/main" xmlns="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xmlns="" id="{B73F00D5-E18D-4210-AD3E-3ED73CEE4865}"/>
                </a:ext>
              </a:extLst>
            </p:cNvPr>
            <p:cNvSpPr/>
            <p:nvPr/>
          </p:nvSpPr>
          <p:spPr>
            <a:xfrm flipH="1" flipV="1">
              <a:off x="-1" y="1091270"/>
              <a:ext cx="6267450" cy="5284128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/>
            </a:p>
          </p:txBody>
        </p:sp>
      </p:grpSp>
      <p:sp>
        <p:nvSpPr>
          <p:cNvPr id="31" name="Título 30">
            <a:extLst>
              <a:ext uri="{FF2B5EF4-FFF2-40B4-BE49-F238E27FC236}">
                <a16:creationId xmlns:a16="http://schemas.microsoft.com/office/drawing/2014/main" xmlns="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25" y="28439"/>
            <a:ext cx="5330038" cy="1122443"/>
          </a:xfrm>
        </p:spPr>
        <p:txBody>
          <a:bodyPr rtlCol="0"/>
          <a:lstStyle/>
          <a:p>
            <a:r>
              <a:rPr lang="es-E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Dimensión de  Convivencia</a:t>
            </a:r>
            <a:endParaRPr lang="es-ES" sz="3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C:\Edo\Rectoría\fotografías\Fotos 2022\Los Acacios25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991" y="785768"/>
            <a:ext cx="6330083" cy="5209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Subtítulo 11">
            <a:extLst>
              <a:ext uri="{FF2B5EF4-FFF2-40B4-BE49-F238E27FC236}">
                <a16:creationId xmlns:a16="http://schemas.microsoft.com/office/drawing/2014/main" xmlns="" id="{A6AB5563-AD44-4883-8D3E-93E27EEDAA40}"/>
              </a:ext>
            </a:extLst>
          </p:cNvPr>
          <p:cNvSpPr txBox="1">
            <a:spLocks/>
          </p:cNvSpPr>
          <p:nvPr/>
        </p:nvSpPr>
        <p:spPr>
          <a:xfrm>
            <a:off x="124525" y="1587663"/>
            <a:ext cx="5302514" cy="4308640"/>
          </a:xfrm>
          <a:prstGeom prst="rect">
            <a:avLst/>
          </a:prstGeom>
        </p:spPr>
        <p:txBody>
          <a:bodyPr vert="horz" lIns="0" tIns="0" rIns="0" bIns="0" rtlCol="0" anchor="t" anchorCtr="1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retorno de nuestros  estudiantes  a clases presenciales durante este </a:t>
            </a:r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año, </a:t>
            </a:r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 permitió  acercarnos y estar mucho más  conectados con ellos.  Sin embargo,  el incremento de los requerimientos en esta </a:t>
            </a:r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área,  </a:t>
            </a:r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 significado  brindarles mayores  apoyos a su salud mental  sobre todo en la entrega de contención socioemocional .</a:t>
            </a:r>
            <a:endParaRPr lang="es-E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08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787" y="840505"/>
            <a:ext cx="4281053" cy="2450107"/>
          </a:xfrm>
          <a:prstGeom prst="rect">
            <a:avLst/>
          </a:prstGeom>
        </p:spPr>
      </p:pic>
      <p:pic>
        <p:nvPicPr>
          <p:cNvPr id="3" name="Marcador de posición de imagen 2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448" y="3393478"/>
            <a:ext cx="4459513" cy="2910849"/>
          </a:xfrm>
        </p:spPr>
      </p:pic>
      <p:grpSp>
        <p:nvGrpSpPr>
          <p:cNvPr id="11" name="Grupo 10" descr="elemento decorativo">
            <a:extLst>
              <a:ext uri="{FF2B5EF4-FFF2-40B4-BE49-F238E27FC236}">
                <a16:creationId xmlns:a16="http://schemas.microsoft.com/office/drawing/2014/main" xmlns="" id="{AB025618-C830-4992-9CD3-D9E49BC79E67}"/>
              </a:ext>
            </a:extLst>
          </p:cNvPr>
          <p:cNvGrpSpPr/>
          <p:nvPr/>
        </p:nvGrpSpPr>
        <p:grpSpPr>
          <a:xfrm>
            <a:off x="2023067" y="128336"/>
            <a:ext cx="6001581" cy="6729664"/>
            <a:chOff x="1826589" y="0"/>
            <a:chExt cx="7388298" cy="6858000"/>
          </a:xfrm>
        </p:grpSpPr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xmlns="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9" name="Paralelogramo 8">
              <a:extLst>
                <a:ext uri="{FF2B5EF4-FFF2-40B4-BE49-F238E27FC236}">
                  <a16:creationId xmlns:a16="http://schemas.microsoft.com/office/drawing/2014/main" xmlns="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2" name="Paralelogramo 21">
              <a:extLst>
                <a:ext uri="{FF2B5EF4-FFF2-40B4-BE49-F238E27FC236}">
                  <a16:creationId xmlns:a16="http://schemas.microsoft.com/office/drawing/2014/main" xmlns="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  <p:sp>
        <p:nvSpPr>
          <p:cNvPr id="14" name="Rectángulo 13" descr="elemento decorativo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5" name="Elipse 14" descr="elemento decorativo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xmlns="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smtClean="0">
                <a:solidFill>
                  <a:schemeClr val="bg1"/>
                </a:solidFill>
              </a:rPr>
              <a:pPr algn="ctr" rtl="0"/>
              <a:t>17</a:t>
            </a:fld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xmlns="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1147" y="1033465"/>
            <a:ext cx="7050549" cy="5653987"/>
          </a:xfrm>
        </p:spPr>
        <p:txBody>
          <a:bodyPr rtlCol="0"/>
          <a:lstStyle/>
          <a:p>
            <a:r>
              <a:rPr lang="es-E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Personal</a:t>
            </a:r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romover </a:t>
            </a:r>
            <a:r>
              <a:rPr lang="es-E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bienestar </a:t>
            </a:r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personal  </a:t>
            </a:r>
            <a:r>
              <a:rPr lang="es-E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el desarrollo de estrategias de autocuidado para reducir el estrés laboral</a:t>
            </a:r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S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Estudiantes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 algn="just" fontAlgn="base">
              <a:buFont typeface="Wingdings" pitchFamily="2" charset="2"/>
              <a:buChar char="ü"/>
            </a:pP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Autocuidado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y redes 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sociales. </a:t>
            </a:r>
          </a:p>
          <a:p>
            <a:pPr marL="342900" indent="-342900" algn="just" fontAlgn="base">
              <a:buFont typeface="Wingdings" pitchFamily="2" charset="2"/>
              <a:buChar char="ü"/>
            </a:pP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Prevención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del 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suicidio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dolescente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 fontAlgn="base">
              <a:buFont typeface="Wingdings" pitchFamily="2" charset="2"/>
              <a:buChar char="ü"/>
            </a:pP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Prevención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de autolesiones en estudiantes.</a:t>
            </a:r>
          </a:p>
          <a:p>
            <a:pPr marL="342900" indent="-342900" algn="just" fontAlgn="base">
              <a:buFont typeface="Wingdings" pitchFamily="2" charset="2"/>
              <a:buChar char="ü"/>
            </a:pP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Promoción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del buen trato y resolución de conflictos.</a:t>
            </a:r>
          </a:p>
          <a:p>
            <a:pPr marL="342900" indent="-342900" algn="just" fontAlgn="base">
              <a:buFont typeface="Wingdings" pitchFamily="2" charset="2"/>
              <a:buChar char="ü"/>
            </a:pP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Estrategias para la reducción de ansiedad y ataques de pánico en estudiantes.</a:t>
            </a:r>
          </a:p>
          <a:p>
            <a:pPr marL="342900" indent="-342900" algn="just" fontAlgn="base">
              <a:buFont typeface="Wingdings" pitchFamily="2" charset="2"/>
              <a:buChar char="ü"/>
            </a:pP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Gestión emocional para estudiantes de enseñanza básica.</a:t>
            </a:r>
          </a:p>
          <a:p>
            <a:pPr marL="342900" indent="-342900" algn="just" fontAlgn="base">
              <a:buFont typeface="Wingdings" pitchFamily="2" charset="2"/>
              <a:buChar char="ü"/>
            </a:pP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Responsabilidad afectiva.</a:t>
            </a:r>
          </a:p>
          <a:p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33" y="257894"/>
            <a:ext cx="6891564" cy="830997"/>
          </a:xfrm>
        </p:spPr>
        <p:txBody>
          <a:bodyPr rtlCol="0"/>
          <a:lstStyle/>
          <a:p>
            <a:r>
              <a:rPr lang="es-E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Talleres de autocuidado</a:t>
            </a:r>
            <a:endParaRPr lang="es-E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9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32" y="3831664"/>
            <a:ext cx="3240151" cy="2855789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125" y="1842900"/>
            <a:ext cx="3240151" cy="174172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32" y="76471"/>
            <a:ext cx="3224557" cy="1687255"/>
          </a:xfrm>
          <a:prstGeom prst="rect">
            <a:avLst/>
          </a:prstGeom>
        </p:spPr>
      </p:pic>
      <p:grpSp>
        <p:nvGrpSpPr>
          <p:cNvPr id="11" name="Grupo 10" descr="elemento decorativo">
            <a:extLst>
              <a:ext uri="{FF2B5EF4-FFF2-40B4-BE49-F238E27FC236}">
                <a16:creationId xmlns:a16="http://schemas.microsoft.com/office/drawing/2014/main" xmlns="" id="{AB025618-C830-4992-9CD3-D9E49BC79E67}"/>
              </a:ext>
            </a:extLst>
          </p:cNvPr>
          <p:cNvGrpSpPr/>
          <p:nvPr/>
        </p:nvGrpSpPr>
        <p:grpSpPr>
          <a:xfrm>
            <a:off x="4445877" y="18591"/>
            <a:ext cx="4329155" cy="6565997"/>
            <a:chOff x="2340861" y="0"/>
            <a:chExt cx="6874026" cy="6858000"/>
          </a:xfrm>
        </p:grpSpPr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xmlns="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9" name="Paralelogramo 8">
              <a:extLst>
                <a:ext uri="{FF2B5EF4-FFF2-40B4-BE49-F238E27FC236}">
                  <a16:creationId xmlns:a16="http://schemas.microsoft.com/office/drawing/2014/main" xmlns="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  <p:sp>
        <p:nvSpPr>
          <p:cNvPr id="14" name="Rectángulo 13" descr="elemento decorativo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5" name="Elipse 14" descr="elemento decorativo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xmlns="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smtClean="0">
                <a:solidFill>
                  <a:schemeClr val="bg1"/>
                </a:solidFill>
              </a:rPr>
              <a:pPr algn="ctr" rtl="0"/>
              <a:t>18</a:t>
            </a:fld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8889186" cy="830997"/>
          </a:xfrm>
        </p:spPr>
        <p:txBody>
          <a:bodyPr rtlCol="0"/>
          <a:lstStyle/>
          <a:p>
            <a:r>
              <a:rPr lang="es-E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Estrategias  que contribuyen al desarrollo </a:t>
            </a:r>
            <a:br>
              <a:rPr lang="es-E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socioemocional de los estudiantes</a:t>
            </a:r>
            <a:r>
              <a:rPr lang="es-E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Mejorar </a:t>
            </a:r>
            <a:r>
              <a:rPr lang="es-E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vínculos afectivos entre los </a:t>
            </a:r>
            <a:r>
              <a:rPr lang="es-E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estudiantes.</a:t>
            </a:r>
            <a:br>
              <a:rPr lang="es-E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b) Fortalecer </a:t>
            </a:r>
            <a:r>
              <a:rPr lang="es-E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convivencia </a:t>
            </a:r>
            <a:r>
              <a:rPr lang="es-E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escolar.</a:t>
            </a:r>
            <a:br>
              <a:rPr lang="es-E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c) Contribuir </a:t>
            </a:r>
            <a:r>
              <a:rPr lang="es-E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la vida </a:t>
            </a:r>
            <a:r>
              <a:rPr lang="es-E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saludable.</a:t>
            </a:r>
            <a:br>
              <a:rPr lang="es-E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d)Potenciar </a:t>
            </a:r>
            <a:r>
              <a:rPr lang="es-E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autocuidado.</a:t>
            </a:r>
          </a:p>
        </p:txBody>
      </p:sp>
    </p:spTree>
    <p:extLst>
      <p:ext uri="{BB962C8B-B14F-4D97-AF65-F5344CB8AC3E}">
        <p14:creationId xmlns:p14="http://schemas.microsoft.com/office/powerpoint/2010/main" val="313777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504" y="4004440"/>
            <a:ext cx="3375679" cy="2442759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504" y="1954924"/>
            <a:ext cx="3375680" cy="190762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504" y="76471"/>
            <a:ext cx="3360085" cy="1878453"/>
          </a:xfrm>
          <a:prstGeom prst="rect">
            <a:avLst/>
          </a:prstGeom>
        </p:spPr>
      </p:pic>
      <p:sp>
        <p:nvSpPr>
          <p:cNvPr id="14" name="Rectángulo 13" descr="elemento decorativo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5" name="Elipse 14" descr="elemento decorativo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xmlns="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smtClean="0">
                <a:solidFill>
                  <a:schemeClr val="bg1"/>
                </a:solidFill>
              </a:rPr>
              <a:pPr algn="ctr" rtl="0"/>
              <a:t>19</a:t>
            </a:fld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96" y="557439"/>
            <a:ext cx="7047187" cy="6300561"/>
          </a:xfrm>
        </p:spPr>
        <p:txBody>
          <a:bodyPr rtlCol="0"/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E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strategia Individuales</a:t>
            </a:r>
            <a:br>
              <a:rPr lang="es-E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Acompañamiento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y seguimiento  dupla psicosocial</a:t>
            </a:r>
            <a:b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Acompañamiento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de Orientadoras</a:t>
            </a:r>
            <a:b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Trabajo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coordinado con instituciones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externas.</a:t>
            </a:r>
            <a:b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Estrategias Focalizadas</a:t>
            </a: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Programa Mediadores</a:t>
            </a:r>
            <a:b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Delegados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de Orientación</a:t>
            </a:r>
            <a:b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Cartas de Reconocimiento a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Estudiantes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Programa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Tutores</a:t>
            </a:r>
            <a:b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Estrategias Universales</a:t>
            </a:r>
            <a:br>
              <a:rPr lang="es-ES" sz="2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Ferias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de los Valores - Feria preventiva</a:t>
            </a:r>
            <a:b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Asignatura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Ética y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Moral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Asignatura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de Orientación</a:t>
            </a:r>
            <a:b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Infografías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E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46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503"/>
          </a:xfrm>
        </p:spPr>
        <p:txBody>
          <a:bodyPr/>
          <a:lstStyle/>
          <a:p>
            <a:r>
              <a:rPr lang="es-ES" dirty="0" smtClean="0">
                <a:latin typeface="Calibri Light" pitchFamily="34" charset="0"/>
                <a:cs typeface="Calibri Light" pitchFamily="34" charset="0"/>
              </a:rPr>
              <a:t>Sellos Educacionales</a:t>
            </a:r>
            <a:endParaRPr lang="es-ES" dirty="0">
              <a:latin typeface="Calibri Light" pitchFamily="34" charset="0"/>
              <a:cs typeface="Calibri Light" pitchFamily="34" charset="0"/>
            </a:endParaRPr>
          </a:p>
        </p:txBody>
      </p:sp>
      <p:pic>
        <p:nvPicPr>
          <p:cNvPr id="4" name="4 Marcador de posición de imagen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22" r="-4655" b="-1077"/>
          <a:stretch/>
        </p:blipFill>
        <p:spPr>
          <a:xfrm>
            <a:off x="838200" y="1418895"/>
            <a:ext cx="2951893" cy="3203264"/>
          </a:xfrm>
          <a:prstGeom prst="rect">
            <a:avLst/>
          </a:prstGeom>
        </p:spPr>
      </p:pic>
      <p:pic>
        <p:nvPicPr>
          <p:cNvPr id="5" name="5 Marcador de posición de imagen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16" t="-423" r="-9060" b="-2676"/>
          <a:stretch/>
        </p:blipFill>
        <p:spPr>
          <a:xfrm>
            <a:off x="4761355" y="1443976"/>
            <a:ext cx="2994392" cy="3153103"/>
          </a:xfrm>
          <a:prstGeom prst="rect">
            <a:avLst/>
          </a:prstGeom>
        </p:spPr>
      </p:pic>
      <p:pic>
        <p:nvPicPr>
          <p:cNvPr id="6" name="6 Marcador de posición de imagen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69" r="-6983" b="-4682"/>
          <a:stretch/>
        </p:blipFill>
        <p:spPr>
          <a:xfrm>
            <a:off x="8437288" y="1418896"/>
            <a:ext cx="3001036" cy="341170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027368" y="5029445"/>
            <a:ext cx="2711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/>
              <a:t>Excelencia Educativa</a:t>
            </a:r>
            <a:endParaRPr lang="es-ES" sz="2400" dirty="0"/>
          </a:p>
        </p:txBody>
      </p:sp>
      <p:sp>
        <p:nvSpPr>
          <p:cNvPr id="8" name="7 Rectángulo"/>
          <p:cNvSpPr/>
          <p:nvPr/>
        </p:nvSpPr>
        <p:spPr>
          <a:xfrm>
            <a:off x="4761355" y="5040868"/>
            <a:ext cx="3006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>
                <a:latin typeface="Calibri Light" pitchFamily="34" charset="0"/>
                <a:cs typeface="Calibri Light" pitchFamily="34" charset="0"/>
              </a:rPr>
              <a:t>Ciudadanía</a:t>
            </a:r>
            <a:r>
              <a:rPr lang="en-US" altLang="ja-JP" sz="2400" dirty="0">
                <a:latin typeface="Calibri Light" pitchFamily="34" charset="0"/>
                <a:cs typeface="Calibri Light" pitchFamily="34" charset="0"/>
              </a:rPr>
              <a:t> y </a:t>
            </a:r>
            <a:r>
              <a:rPr lang="en-US" altLang="ja-JP" sz="2400" dirty="0" err="1">
                <a:latin typeface="Calibri Light" pitchFamily="34" charset="0"/>
                <a:cs typeface="Calibri Light" pitchFamily="34" charset="0"/>
              </a:rPr>
              <a:t>Liderazgo</a:t>
            </a:r>
            <a:endParaRPr lang="ja-JP" altLang="en-US" sz="2400" dirty="0">
              <a:latin typeface="Calibri Light" pitchFamily="34" charset="0"/>
              <a:cs typeface="Calibri Light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653570" y="5029444"/>
            <a:ext cx="2778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>
                <a:latin typeface="Calibri Light" pitchFamily="34" charset="0"/>
                <a:cs typeface="Calibri Light" pitchFamily="34" charset="0"/>
              </a:rPr>
              <a:t>Convivencia</a:t>
            </a:r>
            <a:r>
              <a:rPr lang="en-US" altLang="ja-JP" sz="2400" dirty="0">
                <a:latin typeface="Calibri Light" pitchFamily="34" charset="0"/>
                <a:cs typeface="Calibri Light" pitchFamily="34" charset="0"/>
              </a:rPr>
              <a:t> </a:t>
            </a:r>
            <a:r>
              <a:rPr lang="en-US" altLang="ja-JP" sz="2400" dirty="0" err="1">
                <a:latin typeface="Calibri Light" pitchFamily="34" charset="0"/>
                <a:cs typeface="Calibri Light" pitchFamily="34" charset="0"/>
              </a:rPr>
              <a:t>Inclusiva</a:t>
            </a:r>
            <a:endParaRPr lang="en-US" altLang="ja-JP" sz="2400" dirty="0">
              <a:latin typeface="Calibri Light" pitchFamily="34" charset="0"/>
              <a:cs typeface="Calibri Light" pitchFamily="34" charset="0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027368" y="5410200"/>
            <a:ext cx="23615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5077779" y="5430982"/>
            <a:ext cx="23615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8861993" y="5435600"/>
            <a:ext cx="236154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07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0949" r="10949"/>
          <a:stretch>
            <a:fillRect/>
          </a:stretch>
        </p:blipFill>
        <p:spPr>
          <a:xfrm>
            <a:off x="8324192" y="0"/>
            <a:ext cx="3867807" cy="6858000"/>
          </a:xfrm>
          <a:prstGeom prst="rect">
            <a:avLst/>
          </a:prstGeom>
        </p:spPr>
      </p:pic>
      <p:sp>
        <p:nvSpPr>
          <p:cNvPr id="14" name="Rectángulo 13" descr="elemento decorativo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5" name="Elipse 14" descr="elemento decorativo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44" name="Marcador de número de diapositiva 5">
            <a:extLst>
              <a:ext uri="{FF2B5EF4-FFF2-40B4-BE49-F238E27FC236}">
                <a16:creationId xmlns:a16="http://schemas.microsoft.com/office/drawing/2014/main" xmlns="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smtClean="0">
                <a:solidFill>
                  <a:schemeClr val="bg1"/>
                </a:solidFill>
              </a:rPr>
              <a:pPr algn="ctr" rtl="0"/>
              <a:t>20</a:t>
            </a:fld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xmlns="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0276" y="1418898"/>
            <a:ext cx="2885090" cy="4580576"/>
          </a:xfrm>
          <a:ln>
            <a:solidFill>
              <a:schemeClr val="accent1"/>
            </a:solidFill>
          </a:ln>
        </p:spPr>
        <p:txBody>
          <a:bodyPr rtlCol="0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Gestión de la equidad entre hombres y mujeres por parte del </a:t>
            </a:r>
            <a:r>
              <a:rPr lang="es-E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establecimiento</a:t>
            </a:r>
          </a:p>
          <a:p>
            <a:pPr algn="just"/>
            <a:endParaRPr lang="es-ES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87%  de las y los  estudiantes  manifiesta que en nuestro colegio  existe equidad en  las oportunidades de aprendizaje </a:t>
            </a:r>
            <a:r>
              <a:rPr lang="es-E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de 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 que se entregan a mujeres y hombres.</a:t>
            </a:r>
          </a:p>
          <a:p>
            <a:pPr algn="ctr"/>
            <a:endParaRPr lang="es-E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endParaRPr lang="es-E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xmlns="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2338" y="1481959"/>
            <a:ext cx="2290830" cy="4463001"/>
          </a:xfrm>
          <a:ln>
            <a:solidFill>
              <a:schemeClr val="accent1"/>
            </a:solidFill>
          </a:ln>
        </p:spPr>
        <p:txBody>
          <a:bodyPr rtlCol="0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Involucramiento 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docente con el bienestar </a:t>
            </a:r>
            <a:r>
              <a:rPr lang="es-E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socioemocional</a:t>
            </a:r>
          </a:p>
          <a:p>
            <a:pPr algn="just"/>
            <a:endParaRPr lang="es-ES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87% de los y las estudiantes expresa sentir un involucramiento 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preocupación de las y los docentes por su bienestar </a:t>
            </a:r>
            <a:r>
              <a:rPr lang="es-E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socioemocional.</a:t>
            </a:r>
          </a:p>
          <a:p>
            <a:r>
              <a:rPr lang="es-E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Resultados </a:t>
            </a:r>
            <a:r>
              <a:rPr lang="es-E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 Socioemocional</a:t>
            </a:r>
            <a:r>
              <a:rPr lang="es-E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E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Marcador de texto 23">
            <a:extLst>
              <a:ext uri="{FF2B5EF4-FFF2-40B4-BE49-F238E27FC236}">
                <a16:creationId xmlns:a16="http://schemas.microsoft.com/office/drawing/2014/main" xmlns="" id="{C3930A4E-1302-4AC9-86A3-C4E8AF186ED8}"/>
              </a:ext>
            </a:extLst>
          </p:cNvPr>
          <p:cNvSpPr txBox="1">
            <a:spLocks/>
          </p:cNvSpPr>
          <p:nvPr/>
        </p:nvSpPr>
        <p:spPr>
          <a:xfrm>
            <a:off x="2701636" y="1481959"/>
            <a:ext cx="2516750" cy="446300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Involucramiento del establecimiento con el aprendizaje</a:t>
            </a:r>
          </a:p>
          <a:p>
            <a:pPr algn="just"/>
            <a:endParaRPr lang="es-E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Alta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percepción de las y los estudiantes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89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%,  respecto de las acciones que ha 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realizado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colegio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para que alcancen los aprendizajes esperados.</a:t>
            </a:r>
          </a:p>
          <a:p>
            <a:pPr algn="ctr"/>
            <a:endParaRPr lang="es-E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95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310" y="3610351"/>
            <a:ext cx="4832956" cy="3128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Marcador de posición de imagen 5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45020" y="126124"/>
            <a:ext cx="4257676" cy="3317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265" y="258637"/>
            <a:ext cx="4481795" cy="704719"/>
          </a:xfrm>
        </p:spPr>
        <p:txBody>
          <a:bodyPr rtlCol="0"/>
          <a:lstStyle/>
          <a:p>
            <a:pPr rtl="0"/>
            <a:r>
              <a:rPr lang="es-ES" sz="3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Vinculación con el medio</a:t>
            </a:r>
            <a:endParaRPr lang="es-E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ubtítulo 11">
            <a:extLst>
              <a:ext uri="{FF2B5EF4-FFF2-40B4-BE49-F238E27FC236}">
                <a16:creationId xmlns:a16="http://schemas.microsoft.com/office/drawing/2014/main" xmlns="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855" y="1040525"/>
            <a:ext cx="5044966" cy="5698406"/>
          </a:xfrm>
        </p:spPr>
        <p:txBody>
          <a:bodyPr rtlCol="0"/>
          <a:lstStyle/>
          <a:p>
            <a:pPr algn="just"/>
            <a:r>
              <a:rPr lang="es-E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Proyecto </a:t>
            </a: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Juntos crecemos contigo Universidad San </a:t>
            </a:r>
            <a:r>
              <a:rPr lang="es-E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Sebastián</a:t>
            </a:r>
            <a:endParaRPr lang="es-E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Dirigido a estudiantes 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5°,6°, 7°,8° y </a:t>
            </a:r>
            <a:r>
              <a:rPr lang="es-E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1°Medio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Objetivo, promover 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salud integral de los niños, niñas y adolescentes en las etapas de crecimiento y desarrollo, por medio de un acompañamiento, el cual incluye acciones de </a:t>
            </a:r>
            <a:r>
              <a:rPr lang="es-E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valoración, promoción 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prevención de la </a:t>
            </a:r>
            <a:r>
              <a:rPr lang="es-E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salud.</a:t>
            </a:r>
          </a:p>
          <a:p>
            <a:endParaRPr lang="es-ES" sz="20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SENDA</a:t>
            </a:r>
            <a:r>
              <a:rPr lang="es-E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S" sz="20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Ejecución 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</a:t>
            </a:r>
            <a:r>
              <a:rPr lang="es-E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 “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 Preventivo”  en los cursos desde 1° Básico a 4° Medio. El cual se lleva a cabo mediante una plataforma </a:t>
            </a:r>
            <a:r>
              <a:rPr lang="es-E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virtual.</a:t>
            </a:r>
            <a:endParaRPr lang="es-E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25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06" y="1336453"/>
            <a:ext cx="5428593" cy="4185094"/>
          </a:xfrm>
        </p:spPr>
      </p:pic>
      <p:sp>
        <p:nvSpPr>
          <p:cNvPr id="34" name="Marcador de texto 33">
            <a:extLst>
              <a:ext uri="{FF2B5EF4-FFF2-40B4-BE49-F238E27FC236}">
                <a16:creationId xmlns:a16="http://schemas.microsoft.com/office/drawing/2014/main" xmlns="" id="{859D862E-AE8E-482F-9E23-3C096FF03E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856" y="1686911"/>
            <a:ext cx="6860751" cy="4502434"/>
          </a:xfrm>
        </p:spPr>
        <p:txBody>
          <a:bodyPr rtlCol="0"/>
          <a:lstStyle/>
          <a:p>
            <a:pPr algn="just" fontAlgn="base"/>
            <a:r>
              <a:rPr lang="es-CL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1.- Continuar </a:t>
            </a:r>
            <a:r>
              <a:rPr lang="es-CL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avanzando en la implementación de la educación  socioemocional   de nuestros estudiantes desde lo pedagógico y formativo</a:t>
            </a:r>
            <a:r>
              <a:rPr lang="es-CL" sz="24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fontAlgn="base"/>
            <a:endParaRPr lang="es-E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/>
            <a:r>
              <a:rPr lang="es-ES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2.- Potenciar </a:t>
            </a:r>
            <a:r>
              <a:rPr lang="es-E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autocuidado, la convivencia inclusiva y tolerante  entre todos los integrantes de nuestra comunidad. </a:t>
            </a:r>
            <a:endParaRPr lang="es-ES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/>
            <a:endParaRPr lang="es-ES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/>
            <a:r>
              <a:rPr lang="es-E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3.- Implementar nuevas estrategias que permitan generar  espacios de participación, con los diferentes estamentos de nuestra comunidad educativa.</a:t>
            </a:r>
          </a:p>
          <a:p>
            <a:pPr fontAlgn="base"/>
            <a:endParaRPr lang="es-ES" sz="1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es-E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es-E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ítulo 32">
            <a:extLst>
              <a:ext uri="{FF2B5EF4-FFF2-40B4-BE49-F238E27FC236}">
                <a16:creationId xmlns:a16="http://schemas.microsoft.com/office/drawing/2014/main" xmlns="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270" y="1015859"/>
            <a:ext cx="6748830" cy="822960"/>
          </a:xfrm>
        </p:spPr>
        <p:txBody>
          <a:bodyPr rtlCol="0"/>
          <a:lstStyle/>
          <a:p>
            <a:r>
              <a:rPr lang="es-ES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Desafíos Convivencia Escolar</a:t>
            </a:r>
            <a:endParaRPr lang="es-E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ángulo 7" descr="elemento decorativo">
            <a:extLst>
              <a:ext uri="{FF2B5EF4-FFF2-40B4-BE49-F238E27FC236}">
                <a16:creationId xmlns:a16="http://schemas.microsoft.com/office/drawing/2014/main" xmlns="" id="{4E4A96D9-2D70-4D9E-B61C-9B23F3FD5161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5" name="Elipse 14" descr="elemento decorativo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xmlns="" id="{D65CFEB2-BC19-4647-937B-40854EE88A8C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smtClean="0">
                <a:solidFill>
                  <a:schemeClr val="bg1"/>
                </a:solidFill>
              </a:rPr>
              <a:pPr algn="ctr" rtl="0"/>
              <a:t>22</a:t>
            </a:fld>
            <a:endParaRPr lang="es-E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2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3" name="Grupo 22" descr="elemento decorativo">
            <a:extLst>
              <a:ext uri="{FF2B5EF4-FFF2-40B4-BE49-F238E27FC236}">
                <a16:creationId xmlns:a16="http://schemas.microsoft.com/office/drawing/2014/main" xmlns="" id="{28C94A8D-A234-408C-8281-33CCC01BE2A8}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xmlns="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xmlns="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xmlns="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xmlns="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  <p:sp>
        <p:nvSpPr>
          <p:cNvPr id="34" name="Título 33">
            <a:extLst>
              <a:ext uri="{FF2B5EF4-FFF2-40B4-BE49-F238E27FC236}">
                <a16:creationId xmlns:a16="http://schemas.microsoft.com/office/drawing/2014/main" xmlns="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641" y="2590158"/>
            <a:ext cx="8828690" cy="2852737"/>
          </a:xfrm>
        </p:spPr>
        <p:txBody>
          <a:bodyPr rtlCol="0"/>
          <a:lstStyle/>
          <a:p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Área Técnico Profesional</a:t>
            </a:r>
            <a:endParaRPr 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4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67448" y="0"/>
            <a:ext cx="4624552" cy="6858000"/>
          </a:xfrm>
        </p:spPr>
      </p:pic>
      <p:sp>
        <p:nvSpPr>
          <p:cNvPr id="14" name="Rectángulo 13" descr="elemento decorativo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5" name="Elipse 14" descr="elemento decorativo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xmlns="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smtClean="0">
                <a:solidFill>
                  <a:schemeClr val="bg1"/>
                </a:solidFill>
              </a:rPr>
              <a:pPr algn="ctr" rtl="0"/>
              <a:t>24</a:t>
            </a:fld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xmlns="" id="{B88939B0-5B9A-4423-AFD1-CF6B22268795}"/>
              </a:ext>
            </a:extLst>
          </p:cNvPr>
          <p:cNvSpPr txBox="1">
            <a:spLocks/>
          </p:cNvSpPr>
          <p:nvPr/>
        </p:nvSpPr>
        <p:spPr>
          <a:xfrm rot="10800000" flipV="1">
            <a:off x="705730" y="1181474"/>
            <a:ext cx="6546407" cy="20022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wrap="square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 smtClean="0">
                <a:solidFill>
                  <a:schemeClr val="accent6"/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419" sz="2000" dirty="0" smtClean="0">
                <a:solidFill>
                  <a:schemeClr val="tx1"/>
                </a:solidFill>
              </a:rPr>
              <a:t>92% fue la tasa de titulación para el año 2021, mientras que a nivel nacional alcanza el 67%.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chemeClr val="tx1"/>
                </a:solidFill>
              </a:rPr>
              <a:t>29 % de jóvenes continúa estudios en el área de formación en el colegio.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chemeClr val="tx1"/>
                </a:solidFill>
              </a:rPr>
              <a:t>35 % de jóvenes se encuentra trabajando en su área.</a:t>
            </a:r>
            <a:endParaRPr lang="es-419" sz="2000" dirty="0">
              <a:solidFill>
                <a:schemeClr val="tx1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147" y="2963917"/>
            <a:ext cx="5185412" cy="3437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624035"/>
          </a:xfrm>
        </p:spPr>
        <p:txBody>
          <a:bodyPr/>
          <a:lstStyle/>
          <a:p>
            <a:r>
              <a:rPr lang="es-ES" sz="2800" dirty="0" smtClean="0"/>
              <a:t>Resultados Proceso de Titulación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39307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upo 10" descr="elemento decorativo">
            <a:extLst>
              <a:ext uri="{FF2B5EF4-FFF2-40B4-BE49-F238E27FC236}">
                <a16:creationId xmlns:a16="http://schemas.microsoft.com/office/drawing/2014/main" xmlns="" id="{AB025618-C830-4992-9CD3-D9E49BC79E67}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xmlns="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9" name="Paralelogramo 8">
              <a:extLst>
                <a:ext uri="{FF2B5EF4-FFF2-40B4-BE49-F238E27FC236}">
                  <a16:creationId xmlns:a16="http://schemas.microsoft.com/office/drawing/2014/main" xmlns="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2" name="Paralelogramo 21">
              <a:extLst>
                <a:ext uri="{FF2B5EF4-FFF2-40B4-BE49-F238E27FC236}">
                  <a16:creationId xmlns:a16="http://schemas.microsoft.com/office/drawing/2014/main" xmlns="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  <p:sp>
        <p:nvSpPr>
          <p:cNvPr id="14" name="Rectángulo 13" descr="elemento decorativo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5" name="Elipse 14" descr="elemento decorativo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44" name="Marcador de número de diapositiva 5">
            <a:extLst>
              <a:ext uri="{FF2B5EF4-FFF2-40B4-BE49-F238E27FC236}">
                <a16:creationId xmlns:a16="http://schemas.microsoft.com/office/drawing/2014/main" xmlns="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smtClean="0">
                <a:solidFill>
                  <a:schemeClr val="bg1"/>
                </a:solidFill>
              </a:rPr>
              <a:pPr algn="ctr" rtl="0"/>
              <a:t>25</a:t>
            </a:fld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xmlns="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9807" y="1292772"/>
            <a:ext cx="7725103" cy="457886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/>
          <a:lstStyle/>
          <a:p>
            <a:pPr algn="just">
              <a:tabLst>
                <a:tab pos="180000" algn="l"/>
              </a:tabLst>
            </a:pPr>
            <a:r>
              <a:rPr lang="es-E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docentes</a:t>
            </a:r>
            <a:r>
              <a:rPr lang="es-419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la formación general y diferenciada han actualizado sus conocimientos en distintos cursos de:</a:t>
            </a:r>
          </a:p>
          <a:p>
            <a:pPr marL="1028700" lvl="1" indent="-342900" algn="just">
              <a:buFont typeface="Wingdings" pitchFamily="2" charset="2"/>
              <a:buChar char="ü"/>
            </a:pPr>
            <a:r>
              <a:rPr lang="es-419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Gamificación</a:t>
            </a:r>
            <a:endParaRPr lang="es-419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342900" algn="just">
              <a:buFont typeface="Wingdings" pitchFamily="2" charset="2"/>
              <a:buChar char="ü"/>
            </a:pPr>
            <a:r>
              <a:rPr lang="es-41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Alternancia en  la </a:t>
            </a:r>
            <a:r>
              <a:rPr lang="es-419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Empresa</a:t>
            </a:r>
            <a:endParaRPr lang="es-419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 indent="-342900" algn="just">
              <a:buFont typeface="Wingdings" pitchFamily="2" charset="2"/>
              <a:buChar char="ü"/>
            </a:pPr>
            <a:r>
              <a:rPr lang="es-41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Innovación para el Liderazgo Educativo</a:t>
            </a:r>
          </a:p>
          <a:p>
            <a:pPr marL="1028700" lvl="1" indent="-342900" algn="just">
              <a:buFont typeface="Wingdings" pitchFamily="2" charset="2"/>
              <a:buChar char="ü"/>
            </a:pPr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Capacitación técnica en el área de la Ingeniería Eléctrica</a:t>
            </a:r>
          </a:p>
          <a:p>
            <a:pPr marL="1028700" lvl="1" indent="-342900" algn="just">
              <a:buFont typeface="Wingdings" pitchFamily="2" charset="2"/>
              <a:buChar char="ü"/>
            </a:pPr>
            <a:r>
              <a:rPr lang="es-419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Plataforma BIM</a:t>
            </a:r>
            <a:endParaRPr lang="es-E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419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 proyectos presentados en Exposición Técnico </a:t>
            </a:r>
            <a:r>
              <a:rPr lang="es-419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Profesional enmarcados por los Objetivos del Desarrollo Sostenible que lleva a cabo la Organización de Naciones </a:t>
            </a:r>
            <a:r>
              <a:rPr lang="es-419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Unidas.</a:t>
            </a:r>
            <a:endParaRPr lang="es-419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>
                <a:latin typeface="Calibri Light" pitchFamily="34" charset="0"/>
                <a:cs typeface="Calibri Light" pitchFamily="34" charset="0"/>
              </a:rPr>
              <a:t>Logros Cuantitativos</a:t>
            </a:r>
            <a:endParaRPr lang="es-ES" sz="3200" dirty="0">
              <a:latin typeface="Calibri Light" pitchFamily="34" charset="0"/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02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/>
          <p:cNvPicPr>
            <a:picLocks noGrp="1" noChangeAspect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150" y="2049859"/>
            <a:ext cx="549275" cy="411956"/>
          </a:xfr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81" y="557439"/>
            <a:ext cx="3523890" cy="2642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87" y="3739534"/>
            <a:ext cx="3703748" cy="2777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303" y="3513337"/>
            <a:ext cx="4835861" cy="3230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49" y="299866"/>
            <a:ext cx="3996063" cy="2669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Marcador de posición de imagen 17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162" y="397317"/>
            <a:ext cx="2433510" cy="3116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Marcador de contenido 1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9364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22">
            <a:extLst>
              <a:ext uri="{FF2B5EF4-FFF2-40B4-BE49-F238E27FC236}">
                <a16:creationId xmlns:a16="http://schemas.microsoft.com/office/drawing/2014/main" xmlns="" id="{B88939B0-5B9A-4423-AFD1-CF6B22268795}"/>
              </a:ext>
            </a:extLst>
          </p:cNvPr>
          <p:cNvSpPr txBox="1">
            <a:spLocks/>
          </p:cNvSpPr>
          <p:nvPr/>
        </p:nvSpPr>
        <p:spPr>
          <a:xfrm>
            <a:off x="4666593" y="880239"/>
            <a:ext cx="7199093" cy="19794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es-419" sz="2400" dirty="0" smtClean="0"/>
              <a:t>Nuevas </a:t>
            </a:r>
            <a:r>
              <a:rPr lang="es-419" sz="2400" dirty="0"/>
              <a:t>implementaciones y </a:t>
            </a:r>
            <a:r>
              <a:rPr lang="es-419" sz="2400" dirty="0" smtClean="0"/>
              <a:t>equipamiento de los talleres y laboratorios de las especialidades técnico profesionales.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419" sz="2400" dirty="0" smtClean="0"/>
              <a:t> Estructura y canalización para la energización de equipos tecnológicos.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419" sz="2400" dirty="0" smtClean="0"/>
              <a:t>Nuevos notebooks y sistemas </a:t>
            </a:r>
            <a:r>
              <a:rPr lang="es-419" sz="2400" dirty="0" err="1"/>
              <a:t>domóticos</a:t>
            </a:r>
            <a:r>
              <a:rPr lang="es-419" sz="2400" dirty="0"/>
              <a:t>, </a:t>
            </a:r>
            <a:r>
              <a:rPr lang="es-419" sz="2400" dirty="0" smtClean="0"/>
              <a:t>microprocesadores, </a:t>
            </a:r>
            <a:r>
              <a:rPr lang="es-419" sz="2400" dirty="0"/>
              <a:t>sistemas de </a:t>
            </a:r>
            <a:r>
              <a:rPr lang="es-419" sz="2400" dirty="0" smtClean="0"/>
              <a:t>calefacción </a:t>
            </a:r>
            <a:r>
              <a:rPr lang="es-419" sz="2400" dirty="0"/>
              <a:t>de consumo eficiente de </a:t>
            </a:r>
            <a:r>
              <a:rPr lang="es-419" sz="2400" dirty="0" smtClean="0"/>
              <a:t>energía, entre otros.</a:t>
            </a:r>
            <a:endParaRPr lang="es-419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2" y="921938"/>
            <a:ext cx="3704897" cy="4477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316" y="3941380"/>
            <a:ext cx="4530885" cy="2916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CuadroTexto"/>
          <p:cNvSpPr txBox="1"/>
          <p:nvPr/>
        </p:nvSpPr>
        <p:spPr>
          <a:xfrm>
            <a:off x="7299434" y="268013"/>
            <a:ext cx="2366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Otros Logros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406391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 descr="elemento decorativo">
            <a:extLst>
              <a:ext uri="{FF2B5EF4-FFF2-40B4-BE49-F238E27FC236}">
                <a16:creationId xmlns:a16="http://schemas.microsoft.com/office/drawing/2014/main" xmlns="" id="{AB025618-C830-4992-9CD3-D9E49BC79E67}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xmlns="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9" name="Paralelogramo 8">
              <a:extLst>
                <a:ext uri="{FF2B5EF4-FFF2-40B4-BE49-F238E27FC236}">
                  <a16:creationId xmlns:a16="http://schemas.microsoft.com/office/drawing/2014/main" xmlns="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2" name="Paralelogramo 21">
              <a:extLst>
                <a:ext uri="{FF2B5EF4-FFF2-40B4-BE49-F238E27FC236}">
                  <a16:creationId xmlns:a16="http://schemas.microsoft.com/office/drawing/2014/main" xmlns="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  <p:sp>
        <p:nvSpPr>
          <p:cNvPr id="14" name="Rectángulo 13" descr="elemento decorativo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5" name="Elipse 14" descr="elemento decorativo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xmlns="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smtClean="0">
                <a:solidFill>
                  <a:schemeClr val="bg1"/>
                </a:solidFill>
              </a:rPr>
              <a:pPr algn="ctr" rtl="0"/>
              <a:t>28</a:t>
            </a:fld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xmlns="" id="{B88939B0-5B9A-4423-AFD1-CF6B22268795}"/>
              </a:ext>
            </a:extLst>
          </p:cNvPr>
          <p:cNvSpPr txBox="1">
            <a:spLocks/>
          </p:cNvSpPr>
          <p:nvPr/>
        </p:nvSpPr>
        <p:spPr>
          <a:xfrm>
            <a:off x="512134" y="215852"/>
            <a:ext cx="7869163" cy="61399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Logros Cualitativos 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del </a:t>
            </a:r>
            <a:r>
              <a:rPr lang="es-E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Área</a:t>
            </a:r>
          </a:p>
          <a:p>
            <a:pPr marL="0" indent="0" algn="just">
              <a:buNone/>
            </a:pPr>
            <a:endParaRPr lang="es-E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Fortalecimiento de los Consejos Asesores de las 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Especialidades</a:t>
            </a:r>
            <a:r>
              <a:rPr lang="es-419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419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rograma</a:t>
            </a:r>
            <a:r>
              <a:rPr lang="es-419" sz="2400" dirty="0">
                <a:latin typeface="Calibri" panose="020F0502020204030204" pitchFamily="34" charset="0"/>
                <a:cs typeface="Calibri" panose="020F0502020204030204" pitchFamily="34" charset="0"/>
              </a:rPr>
              <a:t> de reconocimiento de Aprendizajes Previos con UTFSM</a:t>
            </a:r>
            <a:r>
              <a:rPr lang="es-419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UBB,  </a:t>
            </a:r>
            <a:r>
              <a:rPr lang="es-419" sz="2400" dirty="0">
                <a:latin typeface="Calibri" panose="020F0502020204030204" pitchFamily="34" charset="0"/>
                <a:cs typeface="Calibri" panose="020F0502020204030204" pitchFamily="34" charset="0"/>
              </a:rPr>
              <a:t>INACAP, IP Virginio </a:t>
            </a:r>
            <a:r>
              <a:rPr lang="es-419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Gómez, IT UCSC.</a:t>
            </a:r>
            <a:endParaRPr lang="es-419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419" sz="2400" dirty="0">
                <a:latin typeface="Calibri" panose="020F0502020204030204" pitchFamily="34" charset="0"/>
                <a:cs typeface="Calibri" panose="020F0502020204030204" pitchFamily="34" charset="0"/>
              </a:rPr>
              <a:t>Realización de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Proyectos de Alternancia con empresas: INDAMA, ONDAC, CAMANCHACA, </a:t>
            </a:r>
            <a:r>
              <a:rPr lang="es-E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CChC</a:t>
            </a: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SOFOFA, Instituto Técnico UCSC.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Participación </a:t>
            </a:r>
            <a:r>
              <a:rPr lang="es-419" sz="2400" dirty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-419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capacitaciones </a:t>
            </a:r>
            <a:r>
              <a:rPr lang="es-419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para docentes, estudiantes y estudiantes </a:t>
            </a:r>
            <a:r>
              <a:rPr lang="es-419" sz="2400" dirty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-419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práctica.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419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419" sz="2400" dirty="0">
                <a:latin typeface="Calibri" panose="020F0502020204030204" pitchFamily="34" charset="0"/>
                <a:cs typeface="Calibri" panose="020F0502020204030204" pitchFamily="34" charset="0"/>
              </a:rPr>
              <a:t>Torneos en Emprendimiento e </a:t>
            </a:r>
            <a:r>
              <a:rPr lang="es-419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Innovación.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419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419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Mesa Pedagógica Nacional de Instalaciones </a:t>
            </a:r>
            <a:r>
              <a:rPr lang="es-419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Sanitarias.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419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Invitados a formar parte de la  </a:t>
            </a:r>
            <a:r>
              <a:rPr lang="es-419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Asociación Nacional de la Industria </a:t>
            </a:r>
            <a:r>
              <a:rPr lang="es-419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Eléctrica.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s-ES" sz="1400" b="1" dirty="0" smtClean="0">
              <a:solidFill>
                <a:schemeClr val="accent6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297" y="722860"/>
            <a:ext cx="3635023" cy="2572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8436" y="3578772"/>
            <a:ext cx="3558122" cy="2610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410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upo 10" descr="elemento decorativo">
            <a:extLst>
              <a:ext uri="{FF2B5EF4-FFF2-40B4-BE49-F238E27FC236}">
                <a16:creationId xmlns:a16="http://schemas.microsoft.com/office/drawing/2014/main" xmlns="" id="{AB025618-C830-4992-9CD3-D9E49BC79E67}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xmlns="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9" name="Paralelogramo 8">
              <a:extLst>
                <a:ext uri="{FF2B5EF4-FFF2-40B4-BE49-F238E27FC236}">
                  <a16:creationId xmlns:a16="http://schemas.microsoft.com/office/drawing/2014/main" xmlns="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2" name="Paralelogramo 21">
              <a:extLst>
                <a:ext uri="{FF2B5EF4-FFF2-40B4-BE49-F238E27FC236}">
                  <a16:creationId xmlns:a16="http://schemas.microsoft.com/office/drawing/2014/main" xmlns="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  <p:sp>
        <p:nvSpPr>
          <p:cNvPr id="14" name="Rectángulo 13" descr="elemento decorativo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5" name="Elipse 14" descr="elemento decorativo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xmlns="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smtClean="0">
                <a:solidFill>
                  <a:schemeClr val="bg1"/>
                </a:solidFill>
              </a:rPr>
              <a:pPr algn="ctr" rtl="0"/>
              <a:t>29</a:t>
            </a:fld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xmlns="" id="{B88939B0-5B9A-4423-AFD1-CF6B22268795}"/>
              </a:ext>
            </a:extLst>
          </p:cNvPr>
          <p:cNvSpPr txBox="1">
            <a:spLocks/>
          </p:cNvSpPr>
          <p:nvPr/>
        </p:nvSpPr>
        <p:spPr>
          <a:xfrm>
            <a:off x="560111" y="427852"/>
            <a:ext cx="7389790" cy="29225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s-ES" sz="1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Aprendizaje con  Realidad Virtual</a:t>
            </a:r>
          </a:p>
          <a:p>
            <a:pPr algn="just">
              <a:buFont typeface="Wingdings" pitchFamily="2" charset="2"/>
              <a:buChar char="ü"/>
            </a:pPr>
            <a:r>
              <a:rPr lang="es-E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Creación de un nuevo software de aprendizaje para la especialidad de Instalaciones Sanitarias.</a:t>
            </a:r>
          </a:p>
          <a:p>
            <a:pPr algn="just">
              <a:buFont typeface="Wingdings" pitchFamily="2" charset="2"/>
              <a:buChar char="ü"/>
            </a:pPr>
            <a:r>
              <a:rPr lang="es-419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Requerimientos según </a:t>
            </a:r>
            <a:r>
              <a:rPr lang="es-419" sz="2400" dirty="0">
                <a:latin typeface="Calibri" panose="020F0502020204030204" pitchFamily="34" charset="0"/>
                <a:cs typeface="Calibri" panose="020F0502020204030204" pitchFamily="34" charset="0"/>
              </a:rPr>
              <a:t>Sistema Nacional de Certificación de Competencias Laborales de </a:t>
            </a:r>
            <a:r>
              <a:rPr lang="es-419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ChileValora</a:t>
            </a:r>
            <a:r>
              <a:rPr lang="es-419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es-419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Aborda </a:t>
            </a:r>
            <a:r>
              <a:rPr lang="es-419" sz="2400" dirty="0">
                <a:latin typeface="Calibri" panose="020F0502020204030204" pitchFamily="34" charset="0"/>
                <a:cs typeface="Calibri" panose="020F0502020204030204" pitchFamily="34" charset="0"/>
              </a:rPr>
              <a:t>el dominio y uso de los elementos digitales a través de la </a:t>
            </a:r>
            <a:r>
              <a:rPr lang="es-419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gamificación.</a:t>
            </a:r>
          </a:p>
          <a:p>
            <a:pPr algn="just">
              <a:buFont typeface="Wingdings" pitchFamily="2" charset="2"/>
              <a:buChar char="ü"/>
            </a:pPr>
            <a:endParaRPr lang="es-E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s-ES" sz="1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n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444" y="3563007"/>
            <a:ext cx="4225811" cy="2792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318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3" name="Grupo 2" descr="elemento decorativo">
            <a:extLst>
              <a:ext uri="{FF2B5EF4-FFF2-40B4-BE49-F238E27FC236}">
                <a16:creationId xmlns:a16="http://schemas.microsoft.com/office/drawing/2014/main" xmlns="" id="{B96D2D9B-E0B9-499F-9404-108DB59E4502}"/>
              </a:ext>
            </a:extLst>
          </p:cNvPr>
          <p:cNvGrpSpPr/>
          <p:nvPr/>
        </p:nvGrpSpPr>
        <p:grpSpPr>
          <a:xfrm>
            <a:off x="0" y="0"/>
            <a:ext cx="6957056" cy="6858000"/>
            <a:chOff x="0" y="0"/>
            <a:chExt cx="6957056" cy="6858000"/>
          </a:xfrm>
        </p:grpSpPr>
        <p:sp>
          <p:nvSpPr>
            <p:cNvPr id="33" name="Paralelogramo 32">
              <a:extLst>
                <a:ext uri="{FF2B5EF4-FFF2-40B4-BE49-F238E27FC236}">
                  <a16:creationId xmlns:a16="http://schemas.microsoft.com/office/drawing/2014/main" xmlns="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xmlns="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xmlns="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s-ES"/>
            </a:p>
          </p:txBody>
        </p:sp>
      </p:grpSp>
      <p:sp>
        <p:nvSpPr>
          <p:cNvPr id="31" name="Título 30">
            <a:extLst>
              <a:ext uri="{FF2B5EF4-FFF2-40B4-BE49-F238E27FC236}">
                <a16:creationId xmlns:a16="http://schemas.microsoft.com/office/drawing/2014/main" xmlns="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020" y="1250462"/>
            <a:ext cx="5330038" cy="2900276"/>
          </a:xfrm>
        </p:spPr>
        <p:txBody>
          <a:bodyPr rtlCol="0"/>
          <a:lstStyle/>
          <a:p>
            <a:pPr algn="ctr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Dimensión Pedagógica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Subtítulo 11">
            <a:extLst>
              <a:ext uri="{FF2B5EF4-FFF2-40B4-BE49-F238E27FC236}">
                <a16:creationId xmlns:a16="http://schemas.microsoft.com/office/drawing/2014/main" xmlns="" id="{A6AB5563-AD44-4883-8D3E-93E27EEDA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57696"/>
            <a:ext cx="6267450" cy="883839"/>
          </a:xfrm>
        </p:spPr>
        <p:txBody>
          <a:bodyPr rtlCol="0"/>
          <a:lstStyle/>
          <a:p>
            <a:pPr algn="ctr"/>
            <a:r>
              <a:rPr lang="es-419" dirty="0">
                <a:latin typeface="Calibri" panose="020F0502020204030204" pitchFamily="34" charset="0"/>
                <a:cs typeface="Calibri" panose="020F0502020204030204" pitchFamily="34" charset="0"/>
              </a:rPr>
              <a:t>Todos nosotros sabemos algo</a:t>
            </a:r>
            <a:r>
              <a:rPr lang="es-419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s-419" dirty="0">
                <a:latin typeface="Calibri" panose="020F0502020204030204" pitchFamily="34" charset="0"/>
                <a:cs typeface="Calibri" panose="020F0502020204030204" pitchFamily="34" charset="0"/>
              </a:rPr>
              <a:t> Todos nosotros ignoramos algo. Por eso, aprendemos </a:t>
            </a:r>
            <a:r>
              <a:rPr lang="es-419" dirty="0" smtClean="0">
                <a:latin typeface="Calibri" panose="020F0502020204030204" pitchFamily="34" charset="0"/>
                <a:cs typeface="Calibri" panose="020F0502020204030204" pitchFamily="34" charset="0"/>
              </a:rPr>
              <a:t>siempre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. (Paulo Freire)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7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32" y="385427"/>
            <a:ext cx="5324723" cy="3993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10" y="2825303"/>
            <a:ext cx="5573035" cy="3718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80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0055" y="0"/>
            <a:ext cx="4261945" cy="6858000"/>
          </a:xfrm>
        </p:spPr>
      </p:pic>
      <p:grpSp>
        <p:nvGrpSpPr>
          <p:cNvPr id="11" name="Grupo 10" descr="elemento decorativo">
            <a:extLst>
              <a:ext uri="{FF2B5EF4-FFF2-40B4-BE49-F238E27FC236}">
                <a16:creationId xmlns:a16="http://schemas.microsoft.com/office/drawing/2014/main" xmlns="" id="{AB025618-C830-4992-9CD3-D9E49BC79E67}"/>
              </a:ext>
            </a:extLst>
          </p:cNvPr>
          <p:cNvGrpSpPr/>
          <p:nvPr/>
        </p:nvGrpSpPr>
        <p:grpSpPr>
          <a:xfrm>
            <a:off x="2595847" y="0"/>
            <a:ext cx="6816167" cy="6858000"/>
            <a:chOff x="1826589" y="0"/>
            <a:chExt cx="7388298" cy="6858000"/>
          </a:xfrm>
        </p:grpSpPr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xmlns="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9" name="Paralelogramo 8">
              <a:extLst>
                <a:ext uri="{FF2B5EF4-FFF2-40B4-BE49-F238E27FC236}">
                  <a16:creationId xmlns:a16="http://schemas.microsoft.com/office/drawing/2014/main" xmlns="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2" name="Paralelogramo 21">
              <a:extLst>
                <a:ext uri="{FF2B5EF4-FFF2-40B4-BE49-F238E27FC236}">
                  <a16:creationId xmlns:a16="http://schemas.microsoft.com/office/drawing/2014/main" xmlns="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  <p:sp>
        <p:nvSpPr>
          <p:cNvPr id="14" name="Rectángulo 13" descr="elemento decorativo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5" name="Elipse 14" descr="elemento decorativo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xmlns="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smtClean="0">
                <a:solidFill>
                  <a:schemeClr val="bg1"/>
                </a:solidFill>
              </a:rPr>
              <a:pPr algn="ctr" rtl="0"/>
              <a:t>31</a:t>
            </a:fld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xmlns="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186" y="1219540"/>
            <a:ext cx="7486056" cy="4866939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/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s-C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Incentivar </a:t>
            </a:r>
            <a:r>
              <a:rPr lang="es-C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innovación </a:t>
            </a:r>
            <a:r>
              <a:rPr lang="es-C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pedagógica y tecnológica de los proyectos que presentan las especialidades técnico profesionales </a:t>
            </a:r>
            <a:r>
              <a:rPr lang="es-C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foco en el aporte </a:t>
            </a:r>
            <a:r>
              <a:rPr lang="es-C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la comunidad.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Incorporar nuevas metodologías y estrategias de aprendizaje para fortalecer los aprendizajes asociados a la automatización, seguridad y electrificación de viviendas y edificios por medio de Energías Renovables.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Fomentar </a:t>
            </a:r>
            <a:r>
              <a:rPr lang="es-CL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habilidades de emprendimiento e innovación en los </a:t>
            </a:r>
            <a:r>
              <a:rPr lang="es-CL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estudiantes.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419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Fortalecer el trabajo colaborativo en </a:t>
            </a:r>
            <a:r>
              <a:rPr lang="es-419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 a través de los Consejos Asesores de las Especialidades.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s-419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Generar instancias para la creación de Comunidades de </a:t>
            </a:r>
            <a:r>
              <a:rPr lang="es-419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Aprendizajes.</a:t>
            </a:r>
            <a:endParaRPr lang="es-419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endParaRPr lang="es-CL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483085"/>
          </a:xfrm>
        </p:spPr>
        <p:txBody>
          <a:bodyPr/>
          <a:lstStyle/>
          <a:p>
            <a:r>
              <a:rPr lang="es-ES" sz="2800" dirty="0" smtClean="0">
                <a:latin typeface="Calibri Light" pitchFamily="34" charset="0"/>
                <a:cs typeface="Calibri Light" pitchFamily="34" charset="0"/>
              </a:rPr>
              <a:t>Desafíos del Área</a:t>
            </a:r>
            <a:endParaRPr lang="es-ES" sz="2800" dirty="0">
              <a:latin typeface="Calibri Light" pitchFamily="34" charset="0"/>
              <a:cs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58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3" name="Grupo 22" descr="elemento decorativo">
            <a:extLst>
              <a:ext uri="{FF2B5EF4-FFF2-40B4-BE49-F238E27FC236}">
                <a16:creationId xmlns:a16="http://schemas.microsoft.com/office/drawing/2014/main" xmlns="" id="{28C94A8D-A234-408C-8281-33CCC01BE2A8}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xmlns="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xmlns="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xmlns="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xmlns="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  <p:sp>
        <p:nvSpPr>
          <p:cNvPr id="34" name="Título 33">
            <a:extLst>
              <a:ext uri="{FF2B5EF4-FFF2-40B4-BE49-F238E27FC236}">
                <a16:creationId xmlns:a16="http://schemas.microsoft.com/office/drawing/2014/main" xmlns="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1" y="2590158"/>
            <a:ext cx="6592824" cy="2852737"/>
          </a:xfrm>
        </p:spPr>
        <p:txBody>
          <a:bodyPr rtlCol="0"/>
          <a:lstStyle/>
          <a:p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Dimensión de Recursos</a:t>
            </a:r>
            <a:endParaRPr 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26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696165"/>
              </p:ext>
            </p:extLst>
          </p:nvPr>
        </p:nvGraphicFramePr>
        <p:xfrm>
          <a:off x="3121572" y="1261241"/>
          <a:ext cx="5565227" cy="5418652"/>
        </p:xfrm>
        <a:graphic>
          <a:graphicData uri="http://schemas.openxmlformats.org/drawingml/2006/table">
            <a:tbl>
              <a:tblPr/>
              <a:tblGrid>
                <a:gridCol w="3597408"/>
                <a:gridCol w="1967819"/>
              </a:tblGrid>
              <a:tr h="2808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Ingresos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2" marR="9122" marT="91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2" marR="9122" marT="91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Ingresos Subvenciones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2" marR="9122" marT="91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$538.967.859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2" marR="9122" marT="91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8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2" marR="9122" marT="91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2" marR="9122" marT="91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Ingresos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2" marR="9122" marT="91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$538.967.859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2" marR="9122" marT="91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5">
                <a:tc>
                  <a:txBody>
                    <a:bodyPr/>
                    <a:lstStyle/>
                    <a:p>
                      <a:pPr algn="l" fontAlgn="ctr"/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2" marR="9122" marT="912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2" marR="9122" marT="912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6025">
                <a:tc>
                  <a:txBody>
                    <a:bodyPr/>
                    <a:lstStyle/>
                    <a:p>
                      <a:pPr algn="l" fontAlgn="ctr"/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2" marR="9122" marT="91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2" marR="9122" marT="91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826">
                <a:tc>
                  <a:txBody>
                    <a:bodyPr/>
                    <a:lstStyle/>
                    <a:p>
                      <a:pPr algn="l" fontAlgn="ctr"/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2" marR="9122" marT="91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2" marR="9122" marT="912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Gastos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2" marR="9122" marT="91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72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Gastos Remuneraciones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2" marR="9122" marT="91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$168.255.873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2" marR="9122" marT="91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Aportes Previsionales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2" marR="9122" marT="91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$8.374.112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2" marR="9122" marT="91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Gastos en Recursos de Aprendizajes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2" marR="9122" marT="91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$123.328.601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2" marR="9122" marT="91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Gastos en Equipamiento y Apoyo Pedagógico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2" marR="9122" marT="91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$29.527.333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2" marR="9122" marT="91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Gastos de Operación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2" marR="9122" marT="91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$26.309.761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2" marR="9122" marT="91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Servicios Generales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2" marR="9122" marT="91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$42.496.273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2" marR="9122" marT="91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2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Adquisición de Bienes Muebles e Inmuebles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2" marR="9122" marT="91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$15.524.349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2" marR="9122" marT="91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Gastos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2" marR="9122" marT="91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$413.816.302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22" marR="9122" marT="91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2144109" y="252250"/>
            <a:ext cx="7157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Ejecución Presupuestaria</a:t>
            </a:r>
          </a:p>
          <a:p>
            <a:pPr algn="ctr"/>
            <a:r>
              <a:rPr lang="es-ES" sz="2800" dirty="0" smtClean="0"/>
              <a:t>Ley de Subvención escolar preferencial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9771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30510" y="0"/>
            <a:ext cx="4561490" cy="6858000"/>
          </a:xfrm>
        </p:spPr>
      </p:pic>
      <p:sp>
        <p:nvSpPr>
          <p:cNvPr id="14" name="Rectángulo 13" descr="elemento decorativo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5" name="Elipse 14" descr="elemento decorativo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xmlns="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smtClean="0">
                <a:solidFill>
                  <a:schemeClr val="bg1"/>
                </a:solidFill>
              </a:rPr>
              <a:pPr algn="ctr" rtl="0"/>
              <a:t>34</a:t>
            </a:fld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xmlns="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1371601"/>
            <a:ext cx="6210300" cy="4714878"/>
          </a:xfrm>
        </p:spPr>
        <p:txBody>
          <a:bodyPr rtlCol="0"/>
          <a:lstStyle/>
          <a:p>
            <a:endParaRPr lang="es-ES" sz="2800" dirty="0"/>
          </a:p>
          <a:p>
            <a:pPr marL="457200" indent="-457200" algn="just">
              <a:buFont typeface="Wingdings" pitchFamily="2" charset="2"/>
              <a:buChar char="ü"/>
            </a:pPr>
            <a:r>
              <a:rPr lang="es-ES" sz="2800" dirty="0" smtClean="0"/>
              <a:t>Hoy tenemos un desafío,  transformar lo que hacemos,  desarrollar capacidades y competencias en nuestros estudiantes para alcanzar el aprendizaje </a:t>
            </a:r>
            <a:r>
              <a:rPr lang="es-ES" sz="2800" dirty="0"/>
              <a:t>profundo</a:t>
            </a:r>
            <a:r>
              <a:rPr lang="es-ES" sz="2800" dirty="0" smtClean="0"/>
              <a:t>.</a:t>
            </a:r>
          </a:p>
          <a:p>
            <a:pPr algn="just"/>
            <a:endParaRPr lang="es-ES" sz="2800" dirty="0" smtClean="0"/>
          </a:p>
          <a:p>
            <a:pPr marL="457200" indent="-457200" algn="just">
              <a:buFont typeface="Wingdings" pitchFamily="2" charset="2"/>
              <a:buChar char="ü"/>
            </a:pPr>
            <a:r>
              <a:rPr lang="es-ES" sz="2800" dirty="0" smtClean="0"/>
              <a:t>En </a:t>
            </a:r>
            <a:r>
              <a:rPr lang="es-ES" sz="2800" dirty="0"/>
              <a:t>educación, el propósito no debe ser sobrevivir, sino, construir algo significativamente mejor que lo que se tiene.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es-ES" sz="2800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es-ES" sz="3200" dirty="0" smtClean="0"/>
              <a:t>Nuestros Desafíos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10933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2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747846" cy="6858000"/>
          </a:xfrm>
        </p:spPr>
      </p:pic>
      <p:sp>
        <p:nvSpPr>
          <p:cNvPr id="8" name="Rectángulo 7" descr="elemento decorativo">
            <a:extLst>
              <a:ext uri="{FF2B5EF4-FFF2-40B4-BE49-F238E27FC236}">
                <a16:creationId xmlns:a16="http://schemas.microsoft.com/office/drawing/2014/main" xmlns="" id="{4E4A96D9-2D70-4D9E-B61C-9B23F3FD5161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5" name="Elipse 14" descr="elemento decorativo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xmlns="" id="{D65CFEB2-BC19-4647-937B-40854EE88A8C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smtClean="0">
                <a:solidFill>
                  <a:schemeClr val="bg1"/>
                </a:solidFill>
              </a:rPr>
              <a:pPr algn="ctr" rtl="0"/>
              <a:t>35</a:t>
            </a:fld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572000" y="361950"/>
            <a:ext cx="7429501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Palabras Finales </a:t>
            </a:r>
          </a:p>
          <a:p>
            <a:r>
              <a:rPr lang="es-ES" sz="2800" dirty="0" smtClean="0"/>
              <a:t> </a:t>
            </a:r>
          </a:p>
          <a:p>
            <a:pPr marL="381019" indent="-381019">
              <a:buSzPct val="116000"/>
              <a:buFont typeface="Wingdings" panose="05000000000000000000" pitchFamily="2" charset="2"/>
              <a:buChar char="ü"/>
            </a:pPr>
            <a:r>
              <a:rPr lang="es-CL" sz="2800" dirty="0">
                <a:latin typeface="Calibri" panose="020F0502020204030204" pitchFamily="34" charset="0"/>
              </a:rPr>
              <a:t>Directorio Corporación Educacional </a:t>
            </a:r>
            <a:r>
              <a:rPr lang="es-CL" sz="2800" dirty="0" smtClean="0">
                <a:latin typeface="Calibri" panose="020F0502020204030204" pitchFamily="34" charset="0"/>
              </a:rPr>
              <a:t>Masónica.</a:t>
            </a:r>
            <a:endParaRPr lang="es-CL" sz="2800" dirty="0">
              <a:latin typeface="Calibri" panose="020F0502020204030204" pitchFamily="34" charset="0"/>
            </a:endParaRPr>
          </a:p>
          <a:p>
            <a:pPr marL="381019" indent="-381019">
              <a:buSzPct val="116000"/>
              <a:buFont typeface="Wingdings" panose="05000000000000000000" pitchFamily="2" charset="2"/>
              <a:buChar char="ü"/>
            </a:pPr>
            <a:r>
              <a:rPr lang="es-CL" sz="2800" dirty="0">
                <a:latin typeface="Calibri" panose="020F0502020204030204" pitchFamily="34" charset="0"/>
              </a:rPr>
              <a:t>Gerencia General de </a:t>
            </a:r>
            <a:r>
              <a:rPr lang="es-CL" sz="2800" dirty="0" err="1">
                <a:latin typeface="Calibri" panose="020F0502020204030204" pitchFamily="34" charset="0"/>
              </a:rPr>
              <a:t>Coemco</a:t>
            </a:r>
            <a:r>
              <a:rPr lang="es-CL" sz="2800" dirty="0">
                <a:latin typeface="Calibri" panose="020F0502020204030204" pitchFamily="34" charset="0"/>
              </a:rPr>
              <a:t> y </a:t>
            </a:r>
            <a:r>
              <a:rPr lang="es-CL" sz="2800" dirty="0" smtClean="0">
                <a:latin typeface="Calibri" panose="020F0502020204030204" pitchFamily="34" charset="0"/>
              </a:rPr>
              <a:t>subgerencias.</a:t>
            </a:r>
            <a:endParaRPr lang="es-CL" sz="2800" dirty="0">
              <a:latin typeface="Calibri" panose="020F0502020204030204" pitchFamily="34" charset="0"/>
            </a:endParaRPr>
          </a:p>
          <a:p>
            <a:pPr marL="381019" indent="-381019">
              <a:buSzPct val="116000"/>
              <a:buFont typeface="Wingdings" panose="05000000000000000000" pitchFamily="2" charset="2"/>
              <a:buChar char="ü"/>
            </a:pPr>
            <a:r>
              <a:rPr lang="es-CL" sz="2800" dirty="0">
                <a:latin typeface="Calibri" panose="020F0502020204030204" pitchFamily="34" charset="0"/>
              </a:rPr>
              <a:t>Administración </a:t>
            </a:r>
            <a:r>
              <a:rPr lang="es-CL" sz="2800" dirty="0" err="1" smtClean="0">
                <a:latin typeface="Calibri" panose="020F0502020204030204" pitchFamily="34" charset="0"/>
              </a:rPr>
              <a:t>Coemco</a:t>
            </a:r>
            <a:r>
              <a:rPr lang="es-CL" sz="2800" dirty="0" smtClean="0">
                <a:latin typeface="Calibri" panose="020F0502020204030204" pitchFamily="34" charset="0"/>
              </a:rPr>
              <a:t>.</a:t>
            </a:r>
            <a:endParaRPr lang="es-CL" sz="2800" dirty="0">
              <a:latin typeface="Calibri" panose="020F0502020204030204" pitchFamily="34" charset="0"/>
            </a:endParaRPr>
          </a:p>
          <a:p>
            <a:pPr marL="381019" indent="-381019">
              <a:buSzPct val="116000"/>
              <a:buFont typeface="Wingdings" panose="05000000000000000000" pitchFamily="2" charset="2"/>
              <a:buChar char="ü"/>
            </a:pPr>
            <a:r>
              <a:rPr lang="es-CL" sz="2800" dirty="0">
                <a:latin typeface="Calibri" panose="020F0502020204030204" pitchFamily="34" charset="0"/>
              </a:rPr>
              <a:t>Directivos, Docentes y Asistentes de la Educación </a:t>
            </a:r>
            <a:r>
              <a:rPr lang="es-CL" sz="2800" dirty="0" smtClean="0">
                <a:latin typeface="Calibri" panose="020F0502020204030204" pitchFamily="34" charset="0"/>
              </a:rPr>
              <a:t>Colegio </a:t>
            </a:r>
            <a:r>
              <a:rPr lang="es-CL" sz="2800" dirty="0">
                <a:latin typeface="Calibri" panose="020F0502020204030204" pitchFamily="34" charset="0"/>
              </a:rPr>
              <a:t>Técnico Profesional Los </a:t>
            </a:r>
            <a:r>
              <a:rPr lang="es-CL" sz="2800" dirty="0" err="1" smtClean="0">
                <a:latin typeface="Calibri" panose="020F0502020204030204" pitchFamily="34" charset="0"/>
              </a:rPr>
              <a:t>Acacios</a:t>
            </a:r>
            <a:r>
              <a:rPr lang="es-CL" sz="2800" dirty="0" smtClean="0">
                <a:latin typeface="Calibri" panose="020F0502020204030204" pitchFamily="34" charset="0"/>
              </a:rPr>
              <a:t>.</a:t>
            </a:r>
            <a:endParaRPr lang="es-CL" sz="2800" dirty="0">
              <a:latin typeface="Calibri" panose="020F0502020204030204" pitchFamily="34" charset="0"/>
            </a:endParaRPr>
          </a:p>
          <a:p>
            <a:pPr marL="381019" indent="-381019">
              <a:buSzPct val="116000"/>
              <a:buFont typeface="Wingdings" panose="05000000000000000000" pitchFamily="2" charset="2"/>
              <a:buChar char="ü"/>
            </a:pPr>
            <a:r>
              <a:rPr lang="es-CL" sz="2800" dirty="0">
                <a:latin typeface="Calibri" panose="020F0502020204030204" pitchFamily="34" charset="0"/>
              </a:rPr>
              <a:t>Centro de Padres y </a:t>
            </a:r>
            <a:r>
              <a:rPr lang="es-CL" sz="2800" dirty="0" smtClean="0">
                <a:latin typeface="Calibri" panose="020F0502020204030204" pitchFamily="34" charset="0"/>
              </a:rPr>
              <a:t>Apoderados.</a:t>
            </a:r>
            <a:endParaRPr lang="es-CL" sz="2800" dirty="0">
              <a:latin typeface="Calibri" panose="020F0502020204030204" pitchFamily="34" charset="0"/>
            </a:endParaRPr>
          </a:p>
          <a:p>
            <a:pPr marL="381019" indent="-381019">
              <a:buSzPct val="116000"/>
              <a:buFont typeface="Wingdings" panose="05000000000000000000" pitchFamily="2" charset="2"/>
              <a:buChar char="ü"/>
            </a:pPr>
            <a:r>
              <a:rPr lang="es-CL" sz="2800" dirty="0" smtClean="0">
                <a:latin typeface="Calibri" panose="020F0502020204030204" pitchFamily="34" charset="0"/>
              </a:rPr>
              <a:t>Centro de estudiantes.</a:t>
            </a:r>
          </a:p>
          <a:p>
            <a:pPr marL="381019" indent="-381019">
              <a:buSzPct val="116000"/>
              <a:buFont typeface="Wingdings" panose="05000000000000000000" pitchFamily="2" charset="2"/>
              <a:buChar char="ü"/>
            </a:pPr>
            <a:r>
              <a:rPr lang="es-CL" sz="2800" dirty="0" smtClean="0">
                <a:latin typeface="Calibri" panose="020F0502020204030204" pitchFamily="34" charset="0"/>
              </a:rPr>
              <a:t>Estudiantes </a:t>
            </a:r>
            <a:r>
              <a:rPr lang="es-CL" sz="2800" dirty="0">
                <a:latin typeface="Calibri" panose="020F0502020204030204" pitchFamily="34" charset="0"/>
              </a:rPr>
              <a:t>y </a:t>
            </a:r>
            <a:r>
              <a:rPr lang="es-CL" sz="2800" dirty="0" smtClean="0">
                <a:latin typeface="Calibri" panose="020F0502020204030204" pitchFamily="34" charset="0"/>
              </a:rPr>
              <a:t>Familias.</a:t>
            </a:r>
            <a:endParaRPr lang="es-CL" sz="2800" dirty="0">
              <a:latin typeface="Calibri" panose="020F0502020204030204" pitchFamily="34" charset="0"/>
            </a:endParaRPr>
          </a:p>
          <a:p>
            <a:pPr marL="381019" indent="-381019">
              <a:buSzPct val="116000"/>
              <a:buFont typeface="Wingdings" panose="05000000000000000000" pitchFamily="2" charset="2"/>
              <a:buChar char="ü"/>
            </a:pPr>
            <a:r>
              <a:rPr lang="es-CL" sz="2800" dirty="0">
                <a:latin typeface="Calibri" panose="020F0502020204030204" pitchFamily="34" charset="0"/>
              </a:rPr>
              <a:t>Instituciones, Organizaciones  y </a:t>
            </a:r>
            <a:r>
              <a:rPr lang="es-CL" sz="2800" dirty="0" smtClean="0">
                <a:latin typeface="Calibri" panose="020F0502020204030204" pitchFamily="34" charset="0"/>
              </a:rPr>
              <a:t>Empresas.</a:t>
            </a:r>
            <a:endParaRPr lang="es-ES" sz="2800" dirty="0"/>
          </a:p>
          <a:p>
            <a:endParaRPr lang="es-ES" sz="2800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02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upo 10" descr="elemento decorativo">
            <a:extLst>
              <a:ext uri="{FF2B5EF4-FFF2-40B4-BE49-F238E27FC236}">
                <a16:creationId xmlns:a16="http://schemas.microsoft.com/office/drawing/2014/main" xmlns="" id="{AB025618-C830-4992-9CD3-D9E49BC79E67}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xmlns="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9" name="Paralelogramo 8">
              <a:extLst>
                <a:ext uri="{FF2B5EF4-FFF2-40B4-BE49-F238E27FC236}">
                  <a16:creationId xmlns:a16="http://schemas.microsoft.com/office/drawing/2014/main" xmlns="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2" name="Paralelogramo 21">
              <a:extLst>
                <a:ext uri="{FF2B5EF4-FFF2-40B4-BE49-F238E27FC236}">
                  <a16:creationId xmlns:a16="http://schemas.microsoft.com/office/drawing/2014/main" xmlns="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  <p:sp>
        <p:nvSpPr>
          <p:cNvPr id="14" name="Rectángulo 13" descr="elemento decorativo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5" name="Elipse 14" descr="elemento decorativo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xmlns="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smtClean="0">
                <a:solidFill>
                  <a:schemeClr val="bg1"/>
                </a:solidFill>
              </a:rPr>
              <a:pPr algn="ctr" rtl="0"/>
              <a:t>4</a:t>
            </a:fld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34" y="211450"/>
            <a:ext cx="6891564" cy="830997"/>
          </a:xfrm>
        </p:spPr>
        <p:txBody>
          <a:bodyPr rtlCol="0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 del Currículum Priorizado</a:t>
            </a:r>
            <a:endParaRPr lang="es-E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70704" y="1149532"/>
            <a:ext cx="2972614" cy="1136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</a:rPr>
              <a:t>Elementos para su implementación</a:t>
            </a:r>
            <a:endParaRPr lang="es-419" sz="2800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880022" y="1149531"/>
            <a:ext cx="4806778" cy="5039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s-ES" sz="2400" dirty="0" smtClean="0">
                <a:solidFill>
                  <a:schemeClr val="tx1"/>
                </a:solidFill>
              </a:rPr>
              <a:t>Estrategias pedagógicas para fortalecer habilidades:</a:t>
            </a:r>
          </a:p>
          <a:p>
            <a:pPr marL="342900" indent="-342900">
              <a:buFontTx/>
              <a:buChar char="-"/>
            </a:pPr>
            <a:r>
              <a:rPr lang="es-ES" sz="2400" dirty="0" smtClean="0">
                <a:solidFill>
                  <a:schemeClr val="tx1"/>
                </a:solidFill>
              </a:rPr>
              <a:t>método Singapur, método </a:t>
            </a:r>
            <a:r>
              <a:rPr lang="es-ES" sz="2400" dirty="0" err="1" smtClean="0">
                <a:solidFill>
                  <a:schemeClr val="tx1"/>
                </a:solidFill>
              </a:rPr>
              <a:t>Matte</a:t>
            </a:r>
            <a:r>
              <a:rPr lang="es-ES" sz="2400" dirty="0" smtClean="0">
                <a:solidFill>
                  <a:schemeClr val="tx1"/>
                </a:solidFill>
              </a:rPr>
              <a:t>, estrategia de escritura </a:t>
            </a:r>
            <a:r>
              <a:rPr lang="es-ES" sz="2400" dirty="0" err="1" smtClean="0">
                <a:solidFill>
                  <a:schemeClr val="tx1"/>
                </a:solidFill>
              </a:rPr>
              <a:t>Astoreca</a:t>
            </a:r>
            <a:r>
              <a:rPr lang="es-ES" sz="2400" dirty="0" smtClean="0">
                <a:solidFill>
                  <a:schemeClr val="tx1"/>
                </a:solidFill>
              </a:rPr>
              <a:t>, </a:t>
            </a:r>
            <a:r>
              <a:rPr lang="es-ES" sz="2400" dirty="0" err="1" smtClean="0">
                <a:solidFill>
                  <a:schemeClr val="tx1"/>
                </a:solidFill>
              </a:rPr>
              <a:t>Gamificación</a:t>
            </a:r>
            <a:r>
              <a:rPr lang="es-ES" sz="2400" dirty="0" smtClean="0">
                <a:solidFill>
                  <a:schemeClr val="tx1"/>
                </a:solidFill>
              </a:rPr>
              <a:t>, Aprendizaje </a:t>
            </a:r>
            <a:r>
              <a:rPr lang="es-ES" sz="2400" dirty="0" smtClean="0">
                <a:solidFill>
                  <a:schemeClr val="tx1"/>
                </a:solidFill>
              </a:rPr>
              <a:t>basado </a:t>
            </a:r>
            <a:r>
              <a:rPr lang="es-ES" sz="2400" dirty="0" smtClean="0">
                <a:solidFill>
                  <a:schemeClr val="tx1"/>
                </a:solidFill>
              </a:rPr>
              <a:t>en </a:t>
            </a:r>
            <a:r>
              <a:rPr lang="es-ES" sz="2400" dirty="0" smtClean="0">
                <a:solidFill>
                  <a:schemeClr val="tx1"/>
                </a:solidFill>
              </a:rPr>
              <a:t>proyectos</a:t>
            </a:r>
            <a:r>
              <a:rPr lang="es-ES" sz="2400" dirty="0" smtClean="0">
                <a:solidFill>
                  <a:schemeClr val="tx1"/>
                </a:solidFill>
              </a:rPr>
              <a:t>, Aprendizaje basado en juegos, </a:t>
            </a:r>
            <a:r>
              <a:rPr lang="es-ES" sz="2400" dirty="0" smtClean="0">
                <a:solidFill>
                  <a:schemeClr val="tx1"/>
                </a:solidFill>
              </a:rPr>
              <a:t>Proyectos </a:t>
            </a:r>
            <a:r>
              <a:rPr lang="es-ES" sz="2400" dirty="0" smtClean="0">
                <a:solidFill>
                  <a:schemeClr val="tx1"/>
                </a:solidFill>
              </a:rPr>
              <a:t>interdisciplinarios.</a:t>
            </a:r>
          </a:p>
          <a:p>
            <a:pPr marL="285750" indent="-285750">
              <a:buFontTx/>
              <a:buChar char="-"/>
            </a:pPr>
            <a:r>
              <a:rPr lang="es-ES" sz="2400" dirty="0" smtClean="0">
                <a:solidFill>
                  <a:schemeClr val="tx1"/>
                </a:solidFill>
              </a:rPr>
              <a:t>Uso </a:t>
            </a:r>
            <a:r>
              <a:rPr lang="es-ES" sz="2400" dirty="0" smtClean="0">
                <a:solidFill>
                  <a:schemeClr val="tx1"/>
                </a:solidFill>
              </a:rPr>
              <a:t>de </a:t>
            </a:r>
            <a:r>
              <a:rPr lang="es-ES" sz="2400" dirty="0" smtClean="0">
                <a:solidFill>
                  <a:schemeClr val="tx1"/>
                </a:solidFill>
              </a:rPr>
              <a:t>tecnologías para el aprendizaje.</a:t>
            </a:r>
            <a:endParaRPr lang="es-ES" sz="24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sz="2400" dirty="0">
                <a:solidFill>
                  <a:schemeClr val="tx1"/>
                </a:solidFill>
              </a:rPr>
              <a:t>Diagnóstico Integral </a:t>
            </a:r>
            <a:r>
              <a:rPr lang="es-ES" sz="2400">
                <a:solidFill>
                  <a:schemeClr val="tx1"/>
                </a:solidFill>
              </a:rPr>
              <a:t>de </a:t>
            </a:r>
            <a:r>
              <a:rPr lang="es-ES" sz="2400" smtClean="0">
                <a:solidFill>
                  <a:schemeClr val="tx1"/>
                </a:solidFill>
              </a:rPr>
              <a:t>Aprendizajes.</a:t>
            </a:r>
            <a:endParaRPr lang="es-ES" sz="24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s-ES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s-419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36" y="2732771"/>
            <a:ext cx="3065205" cy="2298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88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upo 10" descr="elemento decorativo">
            <a:extLst>
              <a:ext uri="{FF2B5EF4-FFF2-40B4-BE49-F238E27FC236}">
                <a16:creationId xmlns:a16="http://schemas.microsoft.com/office/drawing/2014/main" xmlns="" id="{AB025618-C830-4992-9CD3-D9E49BC79E67}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xmlns="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9" name="Paralelogramo 8">
              <a:extLst>
                <a:ext uri="{FF2B5EF4-FFF2-40B4-BE49-F238E27FC236}">
                  <a16:creationId xmlns:a16="http://schemas.microsoft.com/office/drawing/2014/main" xmlns="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2" name="Paralelogramo 21">
              <a:extLst>
                <a:ext uri="{FF2B5EF4-FFF2-40B4-BE49-F238E27FC236}">
                  <a16:creationId xmlns:a16="http://schemas.microsoft.com/office/drawing/2014/main" xmlns="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  <p:sp>
        <p:nvSpPr>
          <p:cNvPr id="14" name="Rectángulo 13" descr="elemento decorativo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5" name="Elipse 14" descr="elemento decorativo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xmlns="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smtClean="0">
                <a:solidFill>
                  <a:schemeClr val="bg1"/>
                </a:solidFill>
              </a:rPr>
              <a:pPr algn="ctr" rtl="0"/>
              <a:t>5</a:t>
            </a:fld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xmlns="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Escriba texto aquí…</a:t>
            </a:r>
          </a:p>
          <a:p>
            <a:pPr rtl="0"/>
            <a:endParaRPr lang="es-E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xmlns="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Escriba texto aquí…</a:t>
            </a:r>
          </a:p>
        </p:txBody>
      </p:sp>
      <p:pic>
        <p:nvPicPr>
          <p:cNvPr id="35" name="Marcador de contenido 34" descr="Libro abierto">
            <a:extLst>
              <a:ext uri="{FF2B5EF4-FFF2-40B4-BE49-F238E27FC236}">
                <a16:creationId xmlns:a16="http://schemas.microsoft.com/office/drawing/2014/main" xmlns="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5831" y="1981200"/>
            <a:ext cx="548640" cy="548640"/>
          </a:xfr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260" y="1575566"/>
            <a:ext cx="4449854" cy="2501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14" y="1306285"/>
            <a:ext cx="1910443" cy="4245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ángulo 5"/>
          <p:cNvSpPr/>
          <p:nvPr/>
        </p:nvSpPr>
        <p:spPr>
          <a:xfrm>
            <a:off x="593114" y="470263"/>
            <a:ext cx="2002733" cy="587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Método </a:t>
            </a:r>
            <a:r>
              <a:rPr lang="es-ES" dirty="0" err="1" smtClean="0">
                <a:solidFill>
                  <a:schemeClr val="tx1"/>
                </a:solidFill>
              </a:rPr>
              <a:t>Matte</a:t>
            </a:r>
            <a:endParaRPr lang="es-419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153989" y="640080"/>
            <a:ext cx="3279076" cy="666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Método Singapur</a:t>
            </a:r>
            <a:endParaRPr lang="es-419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9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upo 10" descr="elemento decorativo">
            <a:extLst>
              <a:ext uri="{FF2B5EF4-FFF2-40B4-BE49-F238E27FC236}">
                <a16:creationId xmlns:a16="http://schemas.microsoft.com/office/drawing/2014/main" xmlns="" id="{AB025618-C830-4992-9CD3-D9E49BC79E67}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xmlns="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9" name="Paralelogramo 8">
              <a:extLst>
                <a:ext uri="{FF2B5EF4-FFF2-40B4-BE49-F238E27FC236}">
                  <a16:creationId xmlns:a16="http://schemas.microsoft.com/office/drawing/2014/main" xmlns="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2" name="Paralelogramo 21">
              <a:extLst>
                <a:ext uri="{FF2B5EF4-FFF2-40B4-BE49-F238E27FC236}">
                  <a16:creationId xmlns:a16="http://schemas.microsoft.com/office/drawing/2014/main" xmlns="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  <p:sp>
        <p:nvSpPr>
          <p:cNvPr id="14" name="Rectángulo 13" descr="elemento decorativo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5" name="Elipse 14" descr="elemento decorativo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xmlns="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smtClean="0">
                <a:solidFill>
                  <a:schemeClr val="bg1"/>
                </a:solidFill>
              </a:rPr>
              <a:pPr algn="ctr" rtl="0"/>
              <a:t>6</a:t>
            </a:fld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xmlns="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Escriba texto aquí…</a:t>
            </a:r>
          </a:p>
          <a:p>
            <a:pPr rtl="0"/>
            <a:endParaRPr lang="es-E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xmlns="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endParaRPr lang="es-E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0" y="557439"/>
            <a:ext cx="7361636" cy="830997"/>
          </a:xfrm>
        </p:spPr>
        <p:txBody>
          <a:bodyPr rtlCol="0"/>
          <a:lstStyle/>
          <a:p>
            <a:r>
              <a:rPr lang="es-E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Evaluación Monitoreo Diagnóstico Integral de Aprendizajes</a:t>
            </a:r>
            <a:endParaRPr lang="es-E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5" name="Marcador de contenido 34" descr="Libro abierto">
            <a:extLst>
              <a:ext uri="{FF2B5EF4-FFF2-40B4-BE49-F238E27FC236}">
                <a16:creationId xmlns:a16="http://schemas.microsoft.com/office/drawing/2014/main" xmlns="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5831" y="1981200"/>
            <a:ext cx="548640" cy="548640"/>
          </a:xfrm>
        </p:spPr>
      </p:pic>
      <p:pic>
        <p:nvPicPr>
          <p:cNvPr id="36" name="Marcador de contenido 35" descr="Medalla">
            <a:extLst>
              <a:ext uri="{FF2B5EF4-FFF2-40B4-BE49-F238E27FC236}">
                <a16:creationId xmlns:a16="http://schemas.microsoft.com/office/drawing/2014/main" xmlns="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29558" y="1981200"/>
            <a:ext cx="548640" cy="548640"/>
          </a:xfrm>
        </p:spPr>
      </p:pic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521159"/>
              </p:ext>
            </p:extLst>
          </p:nvPr>
        </p:nvGraphicFramePr>
        <p:xfrm>
          <a:off x="469557" y="1569308"/>
          <a:ext cx="8031892" cy="4877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0500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upo 10" descr="elemento decorativo">
            <a:extLst>
              <a:ext uri="{FF2B5EF4-FFF2-40B4-BE49-F238E27FC236}">
                <a16:creationId xmlns:a16="http://schemas.microsoft.com/office/drawing/2014/main" xmlns="" id="{AB025618-C830-4992-9CD3-D9E49BC79E67}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xmlns="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9" name="Paralelogramo 8">
              <a:extLst>
                <a:ext uri="{FF2B5EF4-FFF2-40B4-BE49-F238E27FC236}">
                  <a16:creationId xmlns:a16="http://schemas.microsoft.com/office/drawing/2014/main" xmlns="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2" name="Paralelogramo 21">
              <a:extLst>
                <a:ext uri="{FF2B5EF4-FFF2-40B4-BE49-F238E27FC236}">
                  <a16:creationId xmlns:a16="http://schemas.microsoft.com/office/drawing/2014/main" xmlns="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  <p:sp>
        <p:nvSpPr>
          <p:cNvPr id="14" name="Rectángulo 13" descr="elemento decorativo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5" name="Elipse 14" descr="elemento decorativo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xmlns="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smtClean="0">
                <a:solidFill>
                  <a:schemeClr val="bg1"/>
                </a:solidFill>
              </a:rPr>
              <a:pPr algn="ctr" rtl="0"/>
              <a:t>7</a:t>
            </a:fld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xmlns="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Escriba texto aquí…</a:t>
            </a:r>
          </a:p>
          <a:p>
            <a:pPr rtl="0"/>
            <a:endParaRPr lang="es-E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xmlns="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endParaRPr lang="es-ES" dirty="0"/>
          </a:p>
        </p:txBody>
      </p:sp>
      <p:pic>
        <p:nvPicPr>
          <p:cNvPr id="35" name="Marcador de contenido 34" descr="Libro abierto">
            <a:extLst>
              <a:ext uri="{FF2B5EF4-FFF2-40B4-BE49-F238E27FC236}">
                <a16:creationId xmlns:a16="http://schemas.microsoft.com/office/drawing/2014/main" xmlns="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5831" y="1981200"/>
            <a:ext cx="548640" cy="548640"/>
          </a:xfrm>
        </p:spPr>
      </p:pic>
      <p:pic>
        <p:nvPicPr>
          <p:cNvPr id="36" name="Marcador de contenido 35" descr="Medalla">
            <a:extLst>
              <a:ext uri="{FF2B5EF4-FFF2-40B4-BE49-F238E27FC236}">
                <a16:creationId xmlns:a16="http://schemas.microsoft.com/office/drawing/2014/main" xmlns="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29558" y="1981200"/>
            <a:ext cx="548640" cy="548640"/>
          </a:xfrm>
        </p:spPr>
      </p:pic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681042"/>
              </p:ext>
            </p:extLst>
          </p:nvPr>
        </p:nvGraphicFramePr>
        <p:xfrm>
          <a:off x="284204" y="1062680"/>
          <a:ext cx="8402595" cy="533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90269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97912" y="-63062"/>
            <a:ext cx="4172465" cy="6858000"/>
          </a:xfrm>
        </p:spPr>
      </p:pic>
      <p:grpSp>
        <p:nvGrpSpPr>
          <p:cNvPr id="11" name="Grupo 10" descr="elemento decorativo">
            <a:extLst>
              <a:ext uri="{FF2B5EF4-FFF2-40B4-BE49-F238E27FC236}">
                <a16:creationId xmlns:a16="http://schemas.microsoft.com/office/drawing/2014/main" xmlns="" id="{AB025618-C830-4992-9CD3-D9E49BC79E67}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xmlns="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9" name="Paralelogramo 8">
              <a:extLst>
                <a:ext uri="{FF2B5EF4-FFF2-40B4-BE49-F238E27FC236}">
                  <a16:creationId xmlns:a16="http://schemas.microsoft.com/office/drawing/2014/main" xmlns="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2" name="Paralelogramo 21">
              <a:extLst>
                <a:ext uri="{FF2B5EF4-FFF2-40B4-BE49-F238E27FC236}">
                  <a16:creationId xmlns:a16="http://schemas.microsoft.com/office/drawing/2014/main" xmlns="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  <p:sp>
        <p:nvSpPr>
          <p:cNvPr id="14" name="Rectángulo 13" descr="elemento decorativo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5" name="Elipse 14" descr="elemento decorativo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7" name="Marcador de número de diapositiva 5">
            <a:extLst>
              <a:ext uri="{FF2B5EF4-FFF2-40B4-BE49-F238E27FC236}">
                <a16:creationId xmlns:a16="http://schemas.microsoft.com/office/drawing/2014/main" xmlns="" id="{79161314-0A22-4109-A2B1-41E87EFE1E18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smtClean="0">
                <a:solidFill>
                  <a:schemeClr val="bg1"/>
                </a:solidFill>
              </a:rPr>
              <a:pPr algn="ctr" rtl="0"/>
              <a:t>8</a:t>
            </a:fld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xmlns="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endParaRPr lang="es-E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endParaRPr lang="es-E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47595" y="440902"/>
            <a:ext cx="3039762" cy="1551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Acciones para fortalecer el currículum</a:t>
            </a:r>
            <a:endParaRPr lang="es-419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556235" y="235381"/>
            <a:ext cx="4636400" cy="5660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es-E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Exposiciones internas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Participación en Ferias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Salidas Pedagógicas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Acompañamiento docente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Talleres de Apoyo Pedagógicos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s-E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 </a:t>
            </a:r>
            <a:r>
              <a:rPr lang="es-E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Integración Escolar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2" y="2278937"/>
            <a:ext cx="4402739" cy="3302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0985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upo 10" descr="elemento decorativo">
            <a:extLst>
              <a:ext uri="{FF2B5EF4-FFF2-40B4-BE49-F238E27FC236}">
                <a16:creationId xmlns:a16="http://schemas.microsoft.com/office/drawing/2014/main" xmlns="" id="{AB025618-C830-4992-9CD3-D9E49BC79E67}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xmlns="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9" name="Paralelogramo 8">
              <a:extLst>
                <a:ext uri="{FF2B5EF4-FFF2-40B4-BE49-F238E27FC236}">
                  <a16:creationId xmlns:a16="http://schemas.microsoft.com/office/drawing/2014/main" xmlns="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  <p:sp>
          <p:nvSpPr>
            <p:cNvPr id="22" name="Paralelogramo 21">
              <a:extLst>
                <a:ext uri="{FF2B5EF4-FFF2-40B4-BE49-F238E27FC236}">
                  <a16:creationId xmlns:a16="http://schemas.microsoft.com/office/drawing/2014/main" xmlns="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  <p:sp>
        <p:nvSpPr>
          <p:cNvPr id="14" name="Rectángulo 13" descr="elemento decorativo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5" name="Elipse 14" descr="elemento decorativo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44" name="Marcador de número de diapositiva 5">
            <a:extLst>
              <a:ext uri="{FF2B5EF4-FFF2-40B4-BE49-F238E27FC236}">
                <a16:creationId xmlns:a16="http://schemas.microsoft.com/office/drawing/2014/main" xmlns="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es-ES" sz="1200" smtClean="0">
                <a:solidFill>
                  <a:schemeClr val="bg1"/>
                </a:solidFill>
              </a:rPr>
              <a:pPr algn="ctr" rtl="0"/>
              <a:t>9</a:t>
            </a:fld>
            <a:endParaRPr lang="es-ES" sz="1200">
              <a:solidFill>
                <a:schemeClr val="bg1"/>
              </a:solidFill>
            </a:endParaRPr>
          </a:p>
        </p:txBody>
      </p:sp>
      <p:sp>
        <p:nvSpPr>
          <p:cNvPr id="24" name="Marcador de texto 23">
            <a:extLst>
              <a:ext uri="{FF2B5EF4-FFF2-40B4-BE49-F238E27FC236}">
                <a16:creationId xmlns:a16="http://schemas.microsoft.com/office/drawing/2014/main" xmlns="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endParaRPr lang="es-E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endParaRPr lang="es-E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xmlns="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Escriba texto aquí…</a:t>
            </a:r>
          </a:p>
        </p:txBody>
      </p:sp>
      <p:pic>
        <p:nvPicPr>
          <p:cNvPr id="35" name="Marcador de contenido 34" descr="Libro abierto">
            <a:extLst>
              <a:ext uri="{FF2B5EF4-FFF2-40B4-BE49-F238E27FC236}">
                <a16:creationId xmlns:a16="http://schemas.microsoft.com/office/drawing/2014/main" xmlns="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7886" y="1981200"/>
            <a:ext cx="548640" cy="548640"/>
          </a:xfrm>
        </p:spPr>
      </p:pic>
      <p:pic>
        <p:nvPicPr>
          <p:cNvPr id="36" name="Marcador de contenido 35" descr="Medalla">
            <a:extLst>
              <a:ext uri="{FF2B5EF4-FFF2-40B4-BE49-F238E27FC236}">
                <a16:creationId xmlns:a16="http://schemas.microsoft.com/office/drawing/2014/main" xmlns="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29558" y="1981200"/>
            <a:ext cx="548640" cy="548640"/>
          </a:xfr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33" y="2286000"/>
            <a:ext cx="4280576" cy="3181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45757" y="204724"/>
            <a:ext cx="3310760" cy="5392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ángulo 5"/>
          <p:cNvSpPr/>
          <p:nvPr/>
        </p:nvSpPr>
        <p:spPr>
          <a:xfrm>
            <a:off x="504497" y="126123"/>
            <a:ext cx="4256689" cy="1340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Feria de las Ciencia y la Tecnología UBB, 3° lugar</a:t>
            </a:r>
            <a:endParaRPr lang="es-419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1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0478227_TF00475556" id="{4DA04894-5009-4EFB-8513-026C48A536EA}" vid="{D0411C1F-0FA0-4D17-9B40-BC52A8EC834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41CEA3-A3B3-4568-9E84-C4619CC82D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49A191-EC8C-4AA6-9C64-D32B5F047436}">
  <ds:schemaRefs>
    <ds:schemaRef ds:uri="http://purl.org/dc/terms/"/>
    <ds:schemaRef ds:uri="http://schemas.openxmlformats.org/package/2006/metadata/core-properties"/>
    <ds:schemaRef ds:uri="6dc4bcd6-49db-4c07-9060-8acfc67cef9f"/>
    <ds:schemaRef ds:uri="http://purl.org/dc/dcmitype/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A4148EB-7DAD-48FA-A275-D42F48043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formación</Template>
  <TotalTime>0</TotalTime>
  <Words>1230</Words>
  <Application>Microsoft Office PowerPoint</Application>
  <PresentationFormat>Personalizado</PresentationFormat>
  <Paragraphs>251</Paragraphs>
  <Slides>35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Cuenta Pública  2022</vt:lpstr>
      <vt:lpstr>Sellos Educacionales</vt:lpstr>
      <vt:lpstr>Dimensión Pedagógica</vt:lpstr>
      <vt:lpstr>Desarrollo del Currículum Priorizado</vt:lpstr>
      <vt:lpstr>Presentación de PowerPoint</vt:lpstr>
      <vt:lpstr>Evaluación Monitoreo Diagnóstico Integral de Aprendizajes</vt:lpstr>
      <vt:lpstr>Presentación de PowerPoint</vt:lpstr>
      <vt:lpstr>Presentación de PowerPoint</vt:lpstr>
      <vt:lpstr>Presentación de PowerPoint</vt:lpstr>
      <vt:lpstr>Escriba título aquí…</vt:lpstr>
      <vt:lpstr>Talleres de Apoyo Pedagógicos</vt:lpstr>
      <vt:lpstr>Presentación de PowerPoint</vt:lpstr>
      <vt:lpstr>Programa de Integración Escolar</vt:lpstr>
      <vt:lpstr>Principales Logros   Programa de Integración Escolar</vt:lpstr>
      <vt:lpstr>Presentación de PowerPoint</vt:lpstr>
      <vt:lpstr>    Dimensión de  Convivencia</vt:lpstr>
      <vt:lpstr>Talleres de autocuidado</vt:lpstr>
      <vt:lpstr>Estrategias  que contribuyen al desarrollo  socioemocional de los estudiantes     a) Mejorar los vínculos afectivos entre los estudiantes.   b) Fortalecer la convivencia escolar.   c) Contribuir a la vida saludable.   d)Potenciar el autocuidado.</vt:lpstr>
      <vt:lpstr> Estrategia Individuales Acompañamiento y seguimiento  dupla psicosocial Acompañamiento de Orientadoras Trabajo coordinado con instituciones externas.  Estrategias Focalizadas Programa Mediadores Delegados de Orientación Cartas de Reconocimiento a Estudiantes Programa de Tutores  Estrategias Universales Ferias de los Valores - Feria preventiva Asignatura Ética y Moral Asignatura de Orientación Infografías </vt:lpstr>
      <vt:lpstr>Resultados DIA Socioemocional </vt:lpstr>
      <vt:lpstr>Vinculación con el medio</vt:lpstr>
      <vt:lpstr>Desafíos Convivencia Escolar</vt:lpstr>
      <vt:lpstr>Área Técnico Profesional</vt:lpstr>
      <vt:lpstr>Resultados Proceso de Titulación </vt:lpstr>
      <vt:lpstr>Logros Cuantitativos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Desafíos del Área</vt:lpstr>
      <vt:lpstr>Dimensión de Recursos</vt:lpstr>
      <vt:lpstr>Presentación de PowerPoint</vt:lpstr>
      <vt:lpstr>Nuestros Desafíos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2022-09-12T14:37:32Z</dcterms:created>
  <dcterms:modified xsi:type="dcterms:W3CDTF">2022-10-14T19:33:27Z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